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83" r:id="rId2"/>
    <p:sldId id="291" r:id="rId3"/>
    <p:sldId id="289" r:id="rId4"/>
    <p:sldId id="288" r:id="rId5"/>
    <p:sldId id="293" r:id="rId6"/>
    <p:sldId id="292" r:id="rId7"/>
    <p:sldId id="294" r:id="rId8"/>
    <p:sldId id="295" r:id="rId9"/>
    <p:sldId id="296" r:id="rId10"/>
    <p:sldId id="321" r:id="rId11"/>
    <p:sldId id="297" r:id="rId12"/>
    <p:sldId id="298" r:id="rId13"/>
    <p:sldId id="299" r:id="rId14"/>
    <p:sldId id="320" r:id="rId15"/>
    <p:sldId id="330" r:id="rId16"/>
    <p:sldId id="310" r:id="rId17"/>
    <p:sldId id="336" r:id="rId18"/>
    <p:sldId id="300" r:id="rId19"/>
    <p:sldId id="335" r:id="rId20"/>
    <p:sldId id="323" r:id="rId21"/>
    <p:sldId id="324" r:id="rId22"/>
    <p:sldId id="325" r:id="rId23"/>
    <p:sldId id="332" r:id="rId24"/>
    <p:sldId id="326" r:id="rId25"/>
    <p:sldId id="327" r:id="rId26"/>
    <p:sldId id="328" r:id="rId27"/>
    <p:sldId id="329" r:id="rId28"/>
    <p:sldId id="31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xuan Wang" initials="YW" lastIdx="17" clrIdx="0">
    <p:extLst>
      <p:ext uri="{19B8F6BF-5375-455C-9EA6-DF929625EA0E}">
        <p15:presenceInfo xmlns:p15="http://schemas.microsoft.com/office/powerpoint/2012/main" userId="06c086f96299ce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C62"/>
    <a:srgbClr val="FFCF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8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4T09:32:10.324" idx="2">
    <p:pos x="10" y="10"/>
    <p:text>Add some comments on why it is</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656AF-A374-4D1F-93A6-D2C771572587}"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CF79062E-5B88-42E2-B129-9EC6693391B8}">
      <dgm:prSet phldrT="[文本]"/>
      <dgm:spPr>
        <a:noFill/>
      </dgm:spPr>
      <dgm:t>
        <a:bodyPr/>
        <a:lstStyle/>
        <a:p>
          <a:r>
            <a:rPr lang="en-US" dirty="0"/>
            <a:t>Output</a:t>
          </a:r>
        </a:p>
      </dgm:t>
    </dgm:pt>
    <dgm:pt modelId="{C84F8CEE-E4A5-4D05-A635-4B882E9F9C70}" type="parTrans" cxnId="{E74B68C0-2DB5-411E-8930-DBCFF530AB2C}">
      <dgm:prSet/>
      <dgm:spPr/>
      <dgm:t>
        <a:bodyPr/>
        <a:lstStyle/>
        <a:p>
          <a:endParaRPr lang="en-US"/>
        </a:p>
      </dgm:t>
    </dgm:pt>
    <dgm:pt modelId="{905D246F-67B1-43BD-B6B1-7E7BDE37321D}" type="sibTrans" cxnId="{E74B68C0-2DB5-411E-8930-DBCFF530AB2C}">
      <dgm:prSet/>
      <dgm:spPr/>
      <dgm:t>
        <a:bodyPr/>
        <a:lstStyle/>
        <a:p>
          <a:endParaRPr lang="en-US"/>
        </a:p>
      </dgm:t>
    </dgm:pt>
    <mc:AlternateContent xmlns:mc="http://schemas.openxmlformats.org/markup-compatibility/2006" xmlns:a14="http://schemas.microsoft.com/office/drawing/2010/main">
      <mc:Choice Requires="a14">
        <dgm:pt modelId="{DABDB442-F321-4048-B903-F26ED0A36A9F}">
          <dgm:prSet phldrT="[文本]"/>
          <dgm:spPr>
            <a:solidFill>
              <a:srgbClr val="002C62"/>
            </a:solidFill>
            <a:ln>
              <a:noFill/>
            </a:ln>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d>
                      </m:e>
                      <m:sub>
                        <m:r>
                          <a:rPr lang="en-US" b="0" i="1" smtClean="0">
                            <a:latin typeface="Cambria Math" panose="02040503050406030204" pitchFamily="18" charset="0"/>
                          </a:rPr>
                          <m:t>𝑥</m:t>
                        </m:r>
                      </m:sub>
                    </m:sSub>
                  </m:oMath>
                </m:oMathPara>
              </a14:m>
              <a:endParaRPr lang="en-US" dirty="0"/>
            </a:p>
          </dgm:t>
        </dgm:pt>
      </mc:Choice>
      <mc:Fallback xmlns="">
        <dgm:pt modelId="{DABDB442-F321-4048-B903-F26ED0A36A9F}">
          <dgm:prSet phldrT="[文本]"/>
          <dgm:spPr>
            <a:solidFill>
              <a:srgbClr val="002C62"/>
            </a:solidFill>
            <a:ln>
              <a:noFill/>
            </a:ln>
          </dgm:spPr>
          <dgm:t>
            <a:bodyPr/>
            <a:lstStyle/>
            <a:p>
              <a:r>
                <a:rPr lang="en-US" b="0" i="0">
                  <a:latin typeface="Cambria Math" panose="02040503050406030204" pitchFamily="18" charset="0"/>
                </a:rPr>
                <a:t>(𝑔 ⃗+𝑎 ⃗ )_𝑥</a:t>
              </a:r>
              <a:endParaRPr lang="en-US" dirty="0"/>
            </a:p>
          </dgm:t>
        </dgm:pt>
      </mc:Fallback>
    </mc:AlternateContent>
    <dgm:pt modelId="{72C342B1-FD92-49CC-BD01-6DBB8A9FF53E}" type="parTrans" cxnId="{F57FBF02-BB53-4613-8DC5-160A82DEDD7D}">
      <dgm:prSet/>
      <dgm:spPr/>
      <dgm:t>
        <a:bodyPr/>
        <a:lstStyle/>
        <a:p>
          <a:endParaRPr lang="en-US"/>
        </a:p>
      </dgm:t>
    </dgm:pt>
    <dgm:pt modelId="{83EF980C-802E-4584-9516-2EE4BDBD46DC}" type="sibTrans" cxnId="{F57FBF02-BB53-4613-8DC5-160A82DEDD7D}">
      <dgm:prSet/>
      <dgm:spPr/>
      <dgm:t>
        <a:bodyPr/>
        <a:lstStyle/>
        <a:p>
          <a:endParaRPr lang="en-US"/>
        </a:p>
      </dgm:t>
    </dgm:pt>
    <mc:AlternateContent xmlns:mc="http://schemas.openxmlformats.org/markup-compatibility/2006" xmlns:a14="http://schemas.microsoft.com/office/drawing/2010/main">
      <mc:Choice Requires="a14">
        <dgm:pt modelId="{1840AE54-E057-43B2-A583-9FE94E7732AC}">
          <dgm:prSet phldrT="[文本]"/>
          <dgm:spPr>
            <a:solidFill>
              <a:srgbClr val="002C62"/>
            </a:solidFill>
            <a:ln>
              <a:noFill/>
            </a:ln>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d>
                      </m:e>
                      <m:sub>
                        <m:r>
                          <a:rPr lang="en-US" b="0" i="1" smtClean="0">
                            <a:latin typeface="Cambria Math" panose="02040503050406030204" pitchFamily="18" charset="0"/>
                          </a:rPr>
                          <m:t>𝑦</m:t>
                        </m:r>
                      </m:sub>
                    </m:sSub>
                  </m:oMath>
                </m:oMathPara>
              </a14:m>
              <a:endParaRPr lang="en-US" dirty="0"/>
            </a:p>
          </dgm:t>
        </dgm:pt>
      </mc:Choice>
      <mc:Fallback xmlns="">
        <dgm:pt modelId="{1840AE54-E057-43B2-A583-9FE94E7732AC}">
          <dgm:prSet phldrT="[文本]"/>
          <dgm:spPr>
            <a:solidFill>
              <a:srgbClr val="002C62"/>
            </a:solidFill>
            <a:ln>
              <a:noFill/>
            </a:ln>
          </dgm:spPr>
          <dgm:t>
            <a:bodyPr/>
            <a:lstStyle/>
            <a:p>
              <a:r>
                <a:rPr lang="en-US" b="0" i="0">
                  <a:latin typeface="Cambria Math" panose="02040503050406030204" pitchFamily="18" charset="0"/>
                </a:rPr>
                <a:t>(𝑔 ⃗+𝑎 ⃗ )_𝑦</a:t>
              </a:r>
              <a:endParaRPr lang="en-US" dirty="0"/>
            </a:p>
          </dgm:t>
        </dgm:pt>
      </mc:Fallback>
    </mc:AlternateContent>
    <dgm:pt modelId="{C21DD34A-7D37-4024-AEA7-E25A20A93FA2}" type="parTrans" cxnId="{411355CE-7A1E-484E-B363-29E086C0CE7B}">
      <dgm:prSet/>
      <dgm:spPr/>
      <dgm:t>
        <a:bodyPr/>
        <a:lstStyle/>
        <a:p>
          <a:endParaRPr lang="en-US"/>
        </a:p>
      </dgm:t>
    </dgm:pt>
    <dgm:pt modelId="{AD8AAEFF-555D-42BD-9595-E725A102EC2C}" type="sibTrans" cxnId="{411355CE-7A1E-484E-B363-29E086C0CE7B}">
      <dgm:prSet/>
      <dgm:spPr/>
      <dgm:t>
        <a:bodyPr/>
        <a:lstStyle/>
        <a:p>
          <a:endParaRPr lang="en-US"/>
        </a:p>
      </dgm:t>
    </dgm:pt>
    <mc:AlternateContent xmlns:mc="http://schemas.openxmlformats.org/markup-compatibility/2006" xmlns:a14="http://schemas.microsoft.com/office/drawing/2010/main">
      <mc:Choice Requires="a14">
        <dgm:pt modelId="{E6C16521-298F-4E11-ADED-DD1F434EB8E2}">
          <dgm:prSet phldrT="[文本]"/>
          <dgm:spPr>
            <a:solidFill>
              <a:srgbClr val="002C62"/>
            </a:solidFill>
            <a:ln>
              <a:noFill/>
            </a:ln>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d>
                      </m:e>
                      <m:sub>
                        <m:r>
                          <a:rPr lang="en-US" b="0" i="1" smtClean="0">
                            <a:latin typeface="Cambria Math" panose="02040503050406030204" pitchFamily="18" charset="0"/>
                          </a:rPr>
                          <m:t>𝑧</m:t>
                        </m:r>
                      </m:sub>
                    </m:sSub>
                  </m:oMath>
                </m:oMathPara>
              </a14:m>
              <a:endParaRPr lang="en-US" dirty="0"/>
            </a:p>
          </dgm:t>
        </dgm:pt>
      </mc:Choice>
      <mc:Fallback xmlns="">
        <dgm:pt modelId="{E6C16521-298F-4E11-ADED-DD1F434EB8E2}">
          <dgm:prSet phldrT="[文本]"/>
          <dgm:spPr>
            <a:solidFill>
              <a:srgbClr val="002C62"/>
            </a:solidFill>
            <a:ln>
              <a:noFill/>
            </a:ln>
          </dgm:spPr>
          <dgm:t>
            <a:bodyPr/>
            <a:lstStyle/>
            <a:p>
              <a:r>
                <a:rPr lang="en-US" b="0" i="0">
                  <a:latin typeface="Cambria Math" panose="02040503050406030204" pitchFamily="18" charset="0"/>
                </a:rPr>
                <a:t>(𝑔 ⃗+𝑎 ⃗ )_𝑧</a:t>
              </a:r>
              <a:endParaRPr lang="en-US" dirty="0"/>
            </a:p>
          </dgm:t>
        </dgm:pt>
      </mc:Fallback>
    </mc:AlternateContent>
    <dgm:pt modelId="{20EDA15E-9462-49F9-B490-5346804584CD}" type="parTrans" cxnId="{802A9F45-CFEA-45DB-A671-DC5C47B7EE33}">
      <dgm:prSet/>
      <dgm:spPr/>
      <dgm:t>
        <a:bodyPr/>
        <a:lstStyle/>
        <a:p>
          <a:endParaRPr lang="en-US"/>
        </a:p>
      </dgm:t>
    </dgm:pt>
    <dgm:pt modelId="{6FD66286-49E8-448B-B1CB-50C734F65CD8}" type="sibTrans" cxnId="{802A9F45-CFEA-45DB-A671-DC5C47B7EE33}">
      <dgm:prSet/>
      <dgm:spPr/>
      <dgm:t>
        <a:bodyPr/>
        <a:lstStyle/>
        <a:p>
          <a:endParaRPr lang="en-US"/>
        </a:p>
      </dgm:t>
    </dgm:pt>
    <dgm:pt modelId="{14972763-7D31-4EFC-B7A1-5CF86E866BCB}" type="pres">
      <dgm:prSet presAssocID="{04F656AF-A374-4D1F-93A6-D2C771572587}" presName="theList" presStyleCnt="0">
        <dgm:presLayoutVars>
          <dgm:dir/>
          <dgm:animLvl val="lvl"/>
          <dgm:resizeHandles val="exact"/>
        </dgm:presLayoutVars>
      </dgm:prSet>
      <dgm:spPr/>
    </dgm:pt>
    <dgm:pt modelId="{5386EC52-4C0E-4CBF-9E21-900983E2F29D}" type="pres">
      <dgm:prSet presAssocID="{CF79062E-5B88-42E2-B129-9EC6693391B8}" presName="compNode" presStyleCnt="0"/>
      <dgm:spPr/>
    </dgm:pt>
    <dgm:pt modelId="{CB696797-1AD9-4106-B576-A31AEB0212EF}" type="pres">
      <dgm:prSet presAssocID="{CF79062E-5B88-42E2-B129-9EC6693391B8}" presName="aNode" presStyleLbl="bgShp" presStyleIdx="0" presStyleCnt="1" custLinFactNeighborX="-11823" custLinFactNeighborY="9938"/>
      <dgm:spPr/>
    </dgm:pt>
    <dgm:pt modelId="{56A524FC-7DA9-4F9F-B78A-6DD8DFACF272}" type="pres">
      <dgm:prSet presAssocID="{CF79062E-5B88-42E2-B129-9EC6693391B8}" presName="textNode" presStyleLbl="bgShp" presStyleIdx="0" presStyleCnt="1"/>
      <dgm:spPr/>
    </dgm:pt>
    <dgm:pt modelId="{50569A4F-C283-4551-A773-B635724F9778}" type="pres">
      <dgm:prSet presAssocID="{CF79062E-5B88-42E2-B129-9EC6693391B8}" presName="compChildNode" presStyleCnt="0"/>
      <dgm:spPr/>
    </dgm:pt>
    <dgm:pt modelId="{2B21AB80-8822-4781-9E39-21ABD98AB7FA}" type="pres">
      <dgm:prSet presAssocID="{CF79062E-5B88-42E2-B129-9EC6693391B8}" presName="theInnerList" presStyleCnt="0"/>
      <dgm:spPr/>
    </dgm:pt>
    <dgm:pt modelId="{E9D87125-A31A-4B20-B68A-F9F80B73B020}" type="pres">
      <dgm:prSet presAssocID="{DABDB442-F321-4048-B903-F26ED0A36A9F}" presName="childNode" presStyleLbl="node1" presStyleIdx="0" presStyleCnt="3">
        <dgm:presLayoutVars>
          <dgm:bulletEnabled val="1"/>
        </dgm:presLayoutVars>
      </dgm:prSet>
      <dgm:spPr/>
    </dgm:pt>
    <dgm:pt modelId="{CD45762F-8669-4BB1-9201-04523173D3A7}" type="pres">
      <dgm:prSet presAssocID="{DABDB442-F321-4048-B903-F26ED0A36A9F}" presName="aSpace2" presStyleCnt="0"/>
      <dgm:spPr/>
    </dgm:pt>
    <dgm:pt modelId="{BDBE77F6-9E27-40B9-BD0C-41A5FC2D0514}" type="pres">
      <dgm:prSet presAssocID="{1840AE54-E057-43B2-A583-9FE94E7732AC}" presName="childNode" presStyleLbl="node1" presStyleIdx="1" presStyleCnt="3">
        <dgm:presLayoutVars>
          <dgm:bulletEnabled val="1"/>
        </dgm:presLayoutVars>
      </dgm:prSet>
      <dgm:spPr/>
    </dgm:pt>
    <dgm:pt modelId="{DA695BD8-B5EC-49F2-B81F-5FDA5AE779E1}" type="pres">
      <dgm:prSet presAssocID="{1840AE54-E057-43B2-A583-9FE94E7732AC}" presName="aSpace2" presStyleCnt="0"/>
      <dgm:spPr/>
    </dgm:pt>
    <dgm:pt modelId="{D75B3D06-4E6B-4025-980F-0EBE851F037C}" type="pres">
      <dgm:prSet presAssocID="{E6C16521-298F-4E11-ADED-DD1F434EB8E2}" presName="childNode" presStyleLbl="node1" presStyleIdx="2" presStyleCnt="3">
        <dgm:presLayoutVars>
          <dgm:bulletEnabled val="1"/>
        </dgm:presLayoutVars>
      </dgm:prSet>
      <dgm:spPr/>
    </dgm:pt>
  </dgm:ptLst>
  <dgm:cxnLst>
    <dgm:cxn modelId="{F57FBF02-BB53-4613-8DC5-160A82DEDD7D}" srcId="{CF79062E-5B88-42E2-B129-9EC6693391B8}" destId="{DABDB442-F321-4048-B903-F26ED0A36A9F}" srcOrd="0" destOrd="0" parTransId="{72C342B1-FD92-49CC-BD01-6DBB8A9FF53E}" sibTransId="{83EF980C-802E-4584-9516-2EE4BDBD46DC}"/>
    <dgm:cxn modelId="{F8E4B613-521B-4F96-89B2-DB54F60F7714}" type="presOf" srcId="{1840AE54-E057-43B2-A583-9FE94E7732AC}" destId="{BDBE77F6-9E27-40B9-BD0C-41A5FC2D0514}" srcOrd="0" destOrd="0" presId="urn:microsoft.com/office/officeart/2005/8/layout/lProcess2"/>
    <dgm:cxn modelId="{4DF50114-C858-47E9-B852-66DF7FE31775}" type="presOf" srcId="{04F656AF-A374-4D1F-93A6-D2C771572587}" destId="{14972763-7D31-4EFC-B7A1-5CF86E866BCB}" srcOrd="0" destOrd="0" presId="urn:microsoft.com/office/officeart/2005/8/layout/lProcess2"/>
    <dgm:cxn modelId="{DAD6C429-E7C0-4782-AA46-B2C663F5EE30}" type="presOf" srcId="{CF79062E-5B88-42E2-B129-9EC6693391B8}" destId="{56A524FC-7DA9-4F9F-B78A-6DD8DFACF272}" srcOrd="1" destOrd="0" presId="urn:microsoft.com/office/officeart/2005/8/layout/lProcess2"/>
    <dgm:cxn modelId="{DF344334-3B99-4EA3-B91C-D51843A0D309}" type="presOf" srcId="{DABDB442-F321-4048-B903-F26ED0A36A9F}" destId="{E9D87125-A31A-4B20-B68A-F9F80B73B020}" srcOrd="0" destOrd="0" presId="urn:microsoft.com/office/officeart/2005/8/layout/lProcess2"/>
    <dgm:cxn modelId="{802A9F45-CFEA-45DB-A671-DC5C47B7EE33}" srcId="{CF79062E-5B88-42E2-B129-9EC6693391B8}" destId="{E6C16521-298F-4E11-ADED-DD1F434EB8E2}" srcOrd="2" destOrd="0" parTransId="{20EDA15E-9462-49F9-B490-5346804584CD}" sibTransId="{6FD66286-49E8-448B-B1CB-50C734F65CD8}"/>
    <dgm:cxn modelId="{A467A172-F355-4690-96C6-E82377AC64E2}" type="presOf" srcId="{E6C16521-298F-4E11-ADED-DD1F434EB8E2}" destId="{D75B3D06-4E6B-4025-980F-0EBE851F037C}" srcOrd="0" destOrd="0" presId="urn:microsoft.com/office/officeart/2005/8/layout/lProcess2"/>
    <dgm:cxn modelId="{E74B68C0-2DB5-411E-8930-DBCFF530AB2C}" srcId="{04F656AF-A374-4D1F-93A6-D2C771572587}" destId="{CF79062E-5B88-42E2-B129-9EC6693391B8}" srcOrd="0" destOrd="0" parTransId="{C84F8CEE-E4A5-4D05-A635-4B882E9F9C70}" sibTransId="{905D246F-67B1-43BD-B6B1-7E7BDE37321D}"/>
    <dgm:cxn modelId="{411355CE-7A1E-484E-B363-29E086C0CE7B}" srcId="{CF79062E-5B88-42E2-B129-9EC6693391B8}" destId="{1840AE54-E057-43B2-A583-9FE94E7732AC}" srcOrd="1" destOrd="0" parTransId="{C21DD34A-7D37-4024-AEA7-E25A20A93FA2}" sibTransId="{AD8AAEFF-555D-42BD-9595-E725A102EC2C}"/>
    <dgm:cxn modelId="{5BE9CDE7-7BE8-4CC2-927F-0307FE1B9606}" type="presOf" srcId="{CF79062E-5B88-42E2-B129-9EC6693391B8}" destId="{CB696797-1AD9-4106-B576-A31AEB0212EF}" srcOrd="0" destOrd="0" presId="urn:microsoft.com/office/officeart/2005/8/layout/lProcess2"/>
    <dgm:cxn modelId="{2871B0C9-039F-47D1-B4BB-10440D5B13EE}" type="presParOf" srcId="{14972763-7D31-4EFC-B7A1-5CF86E866BCB}" destId="{5386EC52-4C0E-4CBF-9E21-900983E2F29D}" srcOrd="0" destOrd="0" presId="urn:microsoft.com/office/officeart/2005/8/layout/lProcess2"/>
    <dgm:cxn modelId="{27EEFAF2-8292-483B-AB0B-33F90056C7EB}" type="presParOf" srcId="{5386EC52-4C0E-4CBF-9E21-900983E2F29D}" destId="{CB696797-1AD9-4106-B576-A31AEB0212EF}" srcOrd="0" destOrd="0" presId="urn:microsoft.com/office/officeart/2005/8/layout/lProcess2"/>
    <dgm:cxn modelId="{A0548B0E-C2AF-4442-AF2C-5B40284C6336}" type="presParOf" srcId="{5386EC52-4C0E-4CBF-9E21-900983E2F29D}" destId="{56A524FC-7DA9-4F9F-B78A-6DD8DFACF272}" srcOrd="1" destOrd="0" presId="urn:microsoft.com/office/officeart/2005/8/layout/lProcess2"/>
    <dgm:cxn modelId="{ECACC813-D1B0-4C21-9003-7BF5FA2B8763}" type="presParOf" srcId="{5386EC52-4C0E-4CBF-9E21-900983E2F29D}" destId="{50569A4F-C283-4551-A773-B635724F9778}" srcOrd="2" destOrd="0" presId="urn:microsoft.com/office/officeart/2005/8/layout/lProcess2"/>
    <dgm:cxn modelId="{1A242AB8-20B7-4B92-8BB7-B7B5DC7DF32C}" type="presParOf" srcId="{50569A4F-C283-4551-A773-B635724F9778}" destId="{2B21AB80-8822-4781-9E39-21ABD98AB7FA}" srcOrd="0" destOrd="0" presId="urn:microsoft.com/office/officeart/2005/8/layout/lProcess2"/>
    <dgm:cxn modelId="{F063F628-F5D3-4897-BC9A-AE384119A30E}" type="presParOf" srcId="{2B21AB80-8822-4781-9E39-21ABD98AB7FA}" destId="{E9D87125-A31A-4B20-B68A-F9F80B73B020}" srcOrd="0" destOrd="0" presId="urn:microsoft.com/office/officeart/2005/8/layout/lProcess2"/>
    <dgm:cxn modelId="{54F12523-9318-4F3F-9599-5C54F8A743ED}" type="presParOf" srcId="{2B21AB80-8822-4781-9E39-21ABD98AB7FA}" destId="{CD45762F-8669-4BB1-9201-04523173D3A7}" srcOrd="1" destOrd="0" presId="urn:microsoft.com/office/officeart/2005/8/layout/lProcess2"/>
    <dgm:cxn modelId="{BEB2879E-3F4D-4957-9BD6-657E1CC8FE7A}" type="presParOf" srcId="{2B21AB80-8822-4781-9E39-21ABD98AB7FA}" destId="{BDBE77F6-9E27-40B9-BD0C-41A5FC2D0514}" srcOrd="2" destOrd="0" presId="urn:microsoft.com/office/officeart/2005/8/layout/lProcess2"/>
    <dgm:cxn modelId="{63DF9B00-A38E-45CE-B506-0EEA465AE1B3}" type="presParOf" srcId="{2B21AB80-8822-4781-9E39-21ABD98AB7FA}" destId="{DA695BD8-B5EC-49F2-B81F-5FDA5AE779E1}" srcOrd="3" destOrd="0" presId="urn:microsoft.com/office/officeart/2005/8/layout/lProcess2"/>
    <dgm:cxn modelId="{5CF44486-0DEC-48CA-B30A-AE20D5C31D5F}" type="presParOf" srcId="{2B21AB80-8822-4781-9E39-21ABD98AB7FA}" destId="{D75B3D06-4E6B-4025-980F-0EBE851F037C}" srcOrd="4"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6CF037-DFAB-443E-AB35-3AE85CD7623B}" type="doc">
      <dgm:prSet loTypeId="urn:microsoft.com/office/officeart/2005/8/layout/process1" loCatId="process" qsTypeId="urn:microsoft.com/office/officeart/2005/8/quickstyle/simple1" qsCatId="simple" csTypeId="urn:microsoft.com/office/officeart/2005/8/colors/accent0_3" csCatId="mainScheme" phldr="1"/>
      <dgm:spPr/>
    </dgm:pt>
    <dgm:pt modelId="{1CE34298-0E38-4274-A128-33EDBDD10966}">
      <dgm:prSet phldrT="[文本]"/>
      <dgm:spPr/>
      <dgm:t>
        <a:bodyPr/>
        <a:lstStyle/>
        <a:p>
          <a:r>
            <a:rPr lang="en-US" dirty="0"/>
            <a:t>Larger Amplitude</a:t>
          </a:r>
        </a:p>
      </dgm:t>
    </dgm:pt>
    <dgm:pt modelId="{38636561-4851-4109-AB2B-B45E5BBFE888}" type="parTrans" cxnId="{729091EA-B0EC-4027-8A17-26AA2ACCD07B}">
      <dgm:prSet/>
      <dgm:spPr/>
      <dgm:t>
        <a:bodyPr/>
        <a:lstStyle/>
        <a:p>
          <a:endParaRPr lang="en-US"/>
        </a:p>
      </dgm:t>
    </dgm:pt>
    <dgm:pt modelId="{FA83B64C-49D3-4BA0-924C-C35AAA56AB9C}" type="sibTrans" cxnId="{729091EA-B0EC-4027-8A17-26AA2ACCD07B}">
      <dgm:prSet/>
      <dgm:spPr/>
      <dgm:t>
        <a:bodyPr/>
        <a:lstStyle/>
        <a:p>
          <a:endParaRPr lang="en-US"/>
        </a:p>
      </dgm:t>
    </dgm:pt>
    <dgm:pt modelId="{709EF9D9-9102-46AC-9D4C-E6F6C1C77E38}">
      <dgm:prSet phldrT="[文本]"/>
      <dgm:spPr/>
      <dgm:t>
        <a:bodyPr/>
        <a:lstStyle/>
        <a:p>
          <a:r>
            <a:rPr lang="en-US" dirty="0"/>
            <a:t>Larger Damping Ratio</a:t>
          </a:r>
        </a:p>
      </dgm:t>
    </dgm:pt>
    <dgm:pt modelId="{4DBC2A83-A250-4626-9579-31541E970C9C}" type="parTrans" cxnId="{5585C8D9-DC6B-4B54-ABD9-7FC151D95B17}">
      <dgm:prSet/>
      <dgm:spPr/>
      <dgm:t>
        <a:bodyPr/>
        <a:lstStyle/>
        <a:p>
          <a:endParaRPr lang="en-US"/>
        </a:p>
      </dgm:t>
    </dgm:pt>
    <dgm:pt modelId="{2ABF4547-65F7-4127-A56D-C6A4A541BABB}" type="sibTrans" cxnId="{5585C8D9-DC6B-4B54-ABD9-7FC151D95B17}">
      <dgm:prSet/>
      <dgm:spPr/>
      <dgm:t>
        <a:bodyPr/>
        <a:lstStyle/>
        <a:p>
          <a:endParaRPr lang="en-US"/>
        </a:p>
      </dgm:t>
    </dgm:pt>
    <dgm:pt modelId="{F29E7B7C-A731-481D-8BBB-9B9DC0EA1933}" type="pres">
      <dgm:prSet presAssocID="{D46CF037-DFAB-443E-AB35-3AE85CD7623B}" presName="Name0" presStyleCnt="0">
        <dgm:presLayoutVars>
          <dgm:dir/>
          <dgm:resizeHandles val="exact"/>
        </dgm:presLayoutVars>
      </dgm:prSet>
      <dgm:spPr/>
    </dgm:pt>
    <dgm:pt modelId="{A925A168-0714-4513-8E4D-3DABEAA06DCF}" type="pres">
      <dgm:prSet presAssocID="{1CE34298-0E38-4274-A128-33EDBDD10966}" presName="node" presStyleLbl="node1" presStyleIdx="0" presStyleCnt="2">
        <dgm:presLayoutVars>
          <dgm:bulletEnabled val="1"/>
        </dgm:presLayoutVars>
      </dgm:prSet>
      <dgm:spPr/>
    </dgm:pt>
    <dgm:pt modelId="{CE4F286E-2C48-44D6-A715-47FAFEA3473B}" type="pres">
      <dgm:prSet presAssocID="{FA83B64C-49D3-4BA0-924C-C35AAA56AB9C}" presName="sibTrans" presStyleLbl="sibTrans2D1" presStyleIdx="0" presStyleCnt="1"/>
      <dgm:spPr/>
    </dgm:pt>
    <dgm:pt modelId="{5A3B1AEF-C075-4108-A28F-DE96A0327109}" type="pres">
      <dgm:prSet presAssocID="{FA83B64C-49D3-4BA0-924C-C35AAA56AB9C}" presName="connectorText" presStyleLbl="sibTrans2D1" presStyleIdx="0" presStyleCnt="1"/>
      <dgm:spPr/>
    </dgm:pt>
    <dgm:pt modelId="{72DCC68E-A3D8-4826-AFF0-39527678F286}" type="pres">
      <dgm:prSet presAssocID="{709EF9D9-9102-46AC-9D4C-E6F6C1C77E38}" presName="node" presStyleLbl="node1" presStyleIdx="1" presStyleCnt="2">
        <dgm:presLayoutVars>
          <dgm:bulletEnabled val="1"/>
        </dgm:presLayoutVars>
      </dgm:prSet>
      <dgm:spPr/>
    </dgm:pt>
  </dgm:ptLst>
  <dgm:cxnLst>
    <dgm:cxn modelId="{9A1A7A0A-A68A-48D4-A929-4BC0C8F42994}" type="presOf" srcId="{D46CF037-DFAB-443E-AB35-3AE85CD7623B}" destId="{F29E7B7C-A731-481D-8BBB-9B9DC0EA1933}" srcOrd="0" destOrd="0" presId="urn:microsoft.com/office/officeart/2005/8/layout/process1"/>
    <dgm:cxn modelId="{72FC920B-BD06-48A5-875E-FCE624644A95}" type="presOf" srcId="{1CE34298-0E38-4274-A128-33EDBDD10966}" destId="{A925A168-0714-4513-8E4D-3DABEAA06DCF}" srcOrd="0" destOrd="0" presId="urn:microsoft.com/office/officeart/2005/8/layout/process1"/>
    <dgm:cxn modelId="{3623870F-0B5C-4549-82CE-F7B7DC51509E}" type="presOf" srcId="{FA83B64C-49D3-4BA0-924C-C35AAA56AB9C}" destId="{5A3B1AEF-C075-4108-A28F-DE96A0327109}" srcOrd="1" destOrd="0" presId="urn:microsoft.com/office/officeart/2005/8/layout/process1"/>
    <dgm:cxn modelId="{4FA8BBA0-B587-4125-9DAD-F889D1831A81}" type="presOf" srcId="{FA83B64C-49D3-4BA0-924C-C35AAA56AB9C}" destId="{CE4F286E-2C48-44D6-A715-47FAFEA3473B}" srcOrd="0" destOrd="0" presId="urn:microsoft.com/office/officeart/2005/8/layout/process1"/>
    <dgm:cxn modelId="{6BB1AFAC-E8A0-47E9-AB40-4B0B01F7FEDE}" type="presOf" srcId="{709EF9D9-9102-46AC-9D4C-E6F6C1C77E38}" destId="{72DCC68E-A3D8-4826-AFF0-39527678F286}" srcOrd="0" destOrd="0" presId="urn:microsoft.com/office/officeart/2005/8/layout/process1"/>
    <dgm:cxn modelId="{5585C8D9-DC6B-4B54-ABD9-7FC151D95B17}" srcId="{D46CF037-DFAB-443E-AB35-3AE85CD7623B}" destId="{709EF9D9-9102-46AC-9D4C-E6F6C1C77E38}" srcOrd="1" destOrd="0" parTransId="{4DBC2A83-A250-4626-9579-31541E970C9C}" sibTransId="{2ABF4547-65F7-4127-A56D-C6A4A541BABB}"/>
    <dgm:cxn modelId="{729091EA-B0EC-4027-8A17-26AA2ACCD07B}" srcId="{D46CF037-DFAB-443E-AB35-3AE85CD7623B}" destId="{1CE34298-0E38-4274-A128-33EDBDD10966}" srcOrd="0" destOrd="0" parTransId="{38636561-4851-4109-AB2B-B45E5BBFE888}" sibTransId="{FA83B64C-49D3-4BA0-924C-C35AAA56AB9C}"/>
    <dgm:cxn modelId="{1E27E804-2F1F-42F1-85CB-CA116E285A93}" type="presParOf" srcId="{F29E7B7C-A731-481D-8BBB-9B9DC0EA1933}" destId="{A925A168-0714-4513-8E4D-3DABEAA06DCF}" srcOrd="0" destOrd="0" presId="urn:microsoft.com/office/officeart/2005/8/layout/process1"/>
    <dgm:cxn modelId="{45685EA1-F5CF-43E2-80B9-BFE86E19D3EE}" type="presParOf" srcId="{F29E7B7C-A731-481D-8BBB-9B9DC0EA1933}" destId="{CE4F286E-2C48-44D6-A715-47FAFEA3473B}" srcOrd="1" destOrd="0" presId="urn:microsoft.com/office/officeart/2005/8/layout/process1"/>
    <dgm:cxn modelId="{2911A2B4-0837-44C8-B713-2784269EA64C}" type="presParOf" srcId="{CE4F286E-2C48-44D6-A715-47FAFEA3473B}" destId="{5A3B1AEF-C075-4108-A28F-DE96A0327109}" srcOrd="0" destOrd="0" presId="urn:microsoft.com/office/officeart/2005/8/layout/process1"/>
    <dgm:cxn modelId="{96882BF8-F624-45DA-9BF2-470D787163C4}" type="presParOf" srcId="{F29E7B7C-A731-481D-8BBB-9B9DC0EA1933}" destId="{72DCC68E-A3D8-4826-AFF0-39527678F286}"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96797-1AD9-4106-B576-A31AEB0212EF}">
      <dsp:nvSpPr>
        <dsp:cNvPr id="0" name=""/>
        <dsp:cNvSpPr/>
      </dsp:nvSpPr>
      <dsp:spPr>
        <a:xfrm>
          <a:off x="0" y="0"/>
          <a:ext cx="3639779" cy="27624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Output</a:t>
          </a:r>
        </a:p>
      </dsp:txBody>
      <dsp:txXfrm>
        <a:off x="0" y="0"/>
        <a:ext cx="3639779" cy="828731"/>
      </dsp:txXfrm>
    </dsp:sp>
    <dsp:sp modelId="{E9D87125-A31A-4B20-B68A-F9F80B73B020}">
      <dsp:nvSpPr>
        <dsp:cNvPr id="0" name=""/>
        <dsp:cNvSpPr/>
      </dsp:nvSpPr>
      <dsp:spPr>
        <a:xfrm>
          <a:off x="363977" y="828967"/>
          <a:ext cx="2911823" cy="542708"/>
        </a:xfrm>
        <a:prstGeom prst="roundRect">
          <a:avLst>
            <a:gd name="adj" fmla="val 10000"/>
          </a:avLst>
        </a:prstGeom>
        <a:solidFill>
          <a:srgbClr val="002C6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d>
                      <m:dPr>
                        <m:ctrlPr>
                          <a:rPr lang="en-US" sz="2000" b="0" i="1" kern="1200" smtClean="0">
                            <a:latin typeface="Cambria Math" panose="02040503050406030204" pitchFamily="18" charset="0"/>
                          </a:rPr>
                        </m:ctrlPr>
                      </m:d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𝑔</m:t>
                            </m:r>
                          </m:e>
                        </m:acc>
                        <m:r>
                          <a:rPr lang="en-US" sz="2000" b="0" i="1" kern="1200" smtClean="0">
                            <a:latin typeface="Cambria Math" panose="02040503050406030204" pitchFamily="18" charset="0"/>
                          </a:rPr>
                          <m:t>+</m:t>
                        </m:r>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𝑎</m:t>
                            </m:r>
                          </m:e>
                        </m:acc>
                      </m:e>
                    </m:d>
                  </m:e>
                  <m:sub>
                    <m:r>
                      <a:rPr lang="en-US" sz="2000" b="0" i="1" kern="1200" smtClean="0">
                        <a:latin typeface="Cambria Math" panose="02040503050406030204" pitchFamily="18" charset="0"/>
                      </a:rPr>
                      <m:t>𝑥</m:t>
                    </m:r>
                  </m:sub>
                </m:sSub>
              </m:oMath>
            </m:oMathPara>
          </a14:m>
          <a:endParaRPr lang="en-US" sz="2000" kern="1200" dirty="0"/>
        </a:p>
      </dsp:txBody>
      <dsp:txXfrm>
        <a:off x="379872" y="844862"/>
        <a:ext cx="2880033" cy="510918"/>
      </dsp:txXfrm>
    </dsp:sp>
    <dsp:sp modelId="{BDBE77F6-9E27-40B9-BD0C-41A5FC2D0514}">
      <dsp:nvSpPr>
        <dsp:cNvPr id="0" name=""/>
        <dsp:cNvSpPr/>
      </dsp:nvSpPr>
      <dsp:spPr>
        <a:xfrm>
          <a:off x="363977" y="1455169"/>
          <a:ext cx="2911823" cy="542708"/>
        </a:xfrm>
        <a:prstGeom prst="roundRect">
          <a:avLst>
            <a:gd name="adj" fmla="val 10000"/>
          </a:avLst>
        </a:prstGeom>
        <a:solidFill>
          <a:srgbClr val="002C6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d>
                      <m:dPr>
                        <m:ctrlPr>
                          <a:rPr lang="en-US" sz="2000" b="0" i="1" kern="1200" smtClean="0">
                            <a:latin typeface="Cambria Math" panose="02040503050406030204" pitchFamily="18" charset="0"/>
                          </a:rPr>
                        </m:ctrlPr>
                      </m:d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𝑔</m:t>
                            </m:r>
                          </m:e>
                        </m:acc>
                        <m:r>
                          <a:rPr lang="en-US" sz="2000" b="0" i="1" kern="1200" smtClean="0">
                            <a:latin typeface="Cambria Math" panose="02040503050406030204" pitchFamily="18" charset="0"/>
                          </a:rPr>
                          <m:t>+</m:t>
                        </m:r>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𝑎</m:t>
                            </m:r>
                          </m:e>
                        </m:acc>
                      </m:e>
                    </m:d>
                  </m:e>
                  <m:sub>
                    <m:r>
                      <a:rPr lang="en-US" sz="2000" b="0" i="1" kern="1200" smtClean="0">
                        <a:latin typeface="Cambria Math" panose="02040503050406030204" pitchFamily="18" charset="0"/>
                      </a:rPr>
                      <m:t>𝑦</m:t>
                    </m:r>
                  </m:sub>
                </m:sSub>
              </m:oMath>
            </m:oMathPara>
          </a14:m>
          <a:endParaRPr lang="en-US" sz="2000" kern="1200" dirty="0"/>
        </a:p>
      </dsp:txBody>
      <dsp:txXfrm>
        <a:off x="379872" y="1471064"/>
        <a:ext cx="2880033" cy="510918"/>
      </dsp:txXfrm>
    </dsp:sp>
    <dsp:sp modelId="{D75B3D06-4E6B-4025-980F-0EBE851F037C}">
      <dsp:nvSpPr>
        <dsp:cNvPr id="0" name=""/>
        <dsp:cNvSpPr/>
      </dsp:nvSpPr>
      <dsp:spPr>
        <a:xfrm>
          <a:off x="363977" y="2081371"/>
          <a:ext cx="2911823" cy="542708"/>
        </a:xfrm>
        <a:prstGeom prst="roundRect">
          <a:avLst>
            <a:gd name="adj" fmla="val 10000"/>
          </a:avLst>
        </a:prstGeom>
        <a:solidFill>
          <a:srgbClr val="002C6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d>
                      <m:dPr>
                        <m:ctrlPr>
                          <a:rPr lang="en-US" sz="2000" b="0" i="1" kern="1200" smtClean="0">
                            <a:latin typeface="Cambria Math" panose="02040503050406030204" pitchFamily="18" charset="0"/>
                          </a:rPr>
                        </m:ctrlPr>
                      </m:dPr>
                      <m:e>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𝑔</m:t>
                            </m:r>
                          </m:e>
                        </m:acc>
                        <m:r>
                          <a:rPr lang="en-US" sz="2000" b="0" i="1" kern="1200" smtClean="0">
                            <a:latin typeface="Cambria Math" panose="02040503050406030204" pitchFamily="18" charset="0"/>
                          </a:rPr>
                          <m:t>+</m:t>
                        </m:r>
                        <m:acc>
                          <m:accPr>
                            <m:chr m:val="⃗"/>
                            <m:ctrlPr>
                              <a:rPr lang="en-US" sz="2000" b="0" i="1" kern="1200" smtClean="0">
                                <a:latin typeface="Cambria Math" panose="02040503050406030204" pitchFamily="18" charset="0"/>
                              </a:rPr>
                            </m:ctrlPr>
                          </m:accPr>
                          <m:e>
                            <m:r>
                              <a:rPr lang="en-US" sz="2000" b="0" i="1" kern="1200" smtClean="0">
                                <a:latin typeface="Cambria Math" panose="02040503050406030204" pitchFamily="18" charset="0"/>
                              </a:rPr>
                              <m:t>𝑎</m:t>
                            </m:r>
                          </m:e>
                        </m:acc>
                      </m:e>
                    </m:d>
                  </m:e>
                  <m:sub>
                    <m:r>
                      <a:rPr lang="en-US" sz="2000" b="0" i="1" kern="1200" smtClean="0">
                        <a:latin typeface="Cambria Math" panose="02040503050406030204" pitchFamily="18" charset="0"/>
                      </a:rPr>
                      <m:t>𝑧</m:t>
                    </m:r>
                  </m:sub>
                </m:sSub>
              </m:oMath>
            </m:oMathPara>
          </a14:m>
          <a:endParaRPr lang="en-US" sz="2000" kern="1200" dirty="0"/>
        </a:p>
      </dsp:txBody>
      <dsp:txXfrm>
        <a:off x="379872" y="2097266"/>
        <a:ext cx="2880033" cy="510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5A168-0714-4513-8E4D-3DABEAA06DCF}">
      <dsp:nvSpPr>
        <dsp:cNvPr id="0" name=""/>
        <dsp:cNvSpPr/>
      </dsp:nvSpPr>
      <dsp:spPr>
        <a:xfrm>
          <a:off x="1601" y="0"/>
          <a:ext cx="3415825" cy="149960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Larger Amplitude</a:t>
          </a:r>
        </a:p>
      </dsp:txBody>
      <dsp:txXfrm>
        <a:off x="45523" y="43922"/>
        <a:ext cx="3327981" cy="1411763"/>
      </dsp:txXfrm>
    </dsp:sp>
    <dsp:sp modelId="{CE4F286E-2C48-44D6-A715-47FAFEA3473B}">
      <dsp:nvSpPr>
        <dsp:cNvPr id="0" name=""/>
        <dsp:cNvSpPr/>
      </dsp:nvSpPr>
      <dsp:spPr>
        <a:xfrm>
          <a:off x="3759009" y="326241"/>
          <a:ext cx="724154" cy="84712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759009" y="495666"/>
        <a:ext cx="506908" cy="508274"/>
      </dsp:txXfrm>
    </dsp:sp>
    <dsp:sp modelId="{72DCC68E-A3D8-4826-AFF0-39527678F286}">
      <dsp:nvSpPr>
        <dsp:cNvPr id="0" name=""/>
        <dsp:cNvSpPr/>
      </dsp:nvSpPr>
      <dsp:spPr>
        <a:xfrm>
          <a:off x="4783757" y="0"/>
          <a:ext cx="3415825" cy="149960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Larger Damping Ratio</a:t>
          </a:r>
        </a:p>
      </dsp:txBody>
      <dsp:txXfrm>
        <a:off x="4827679" y="43922"/>
        <a:ext cx="3327981" cy="141176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BD03D-93D9-46B3-9194-5D28DD5813B2}" type="datetimeFigureOut">
              <a:rPr lang="en-US" smtClean="0"/>
              <a:t>8/4/2019</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DA87B-C99D-4D37-AA0C-66364A0FC880}" type="slidenum">
              <a:rPr lang="en-US" smtClean="0"/>
              <a:t>‹#›</a:t>
            </a:fld>
            <a:endParaRPr lang="en-US"/>
          </a:p>
        </p:txBody>
      </p:sp>
    </p:spTree>
    <p:extLst>
      <p:ext uri="{BB962C8B-B14F-4D97-AF65-F5344CB8AC3E}">
        <p14:creationId xmlns:p14="http://schemas.microsoft.com/office/powerpoint/2010/main" val="860621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FBDA87B-C99D-4D37-AA0C-66364A0FC880}" type="slidenum">
              <a:rPr lang="en-US" smtClean="0"/>
              <a:t>10</a:t>
            </a:fld>
            <a:endParaRPr lang="en-US"/>
          </a:p>
        </p:txBody>
      </p:sp>
    </p:spTree>
    <p:extLst>
      <p:ext uri="{BB962C8B-B14F-4D97-AF65-F5344CB8AC3E}">
        <p14:creationId xmlns:p14="http://schemas.microsoft.com/office/powerpoint/2010/main" val="282081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will firstly introduce the equipment briefly. This is our equipment and the circuit. We attached an accelerometer to the beam, and the accelerometer is also connected into a DAQ device, which supply its required working voltage and record the output voltages of the accelerometer. We will vibrate the end of the beam and record the output voltage of the circuit.</a:t>
            </a:r>
          </a:p>
        </p:txBody>
      </p:sp>
      <p:sp>
        <p:nvSpPr>
          <p:cNvPr id="4" name="Slide Number Placeholder 3"/>
          <p:cNvSpPr>
            <a:spLocks noGrp="1"/>
          </p:cNvSpPr>
          <p:nvPr>
            <p:ph type="sldNum" sz="quarter" idx="5"/>
          </p:nvPr>
        </p:nvSpPr>
        <p:spPr/>
        <p:txBody>
          <a:bodyPr/>
          <a:lstStyle/>
          <a:p>
            <a:fld id="{E42DF6CA-0B59-4921-A39D-084452E21F5A}" type="slidenum">
              <a:rPr lang="zh-CN" altLang="en-US" smtClean="0"/>
              <a:t>15</a:t>
            </a:fld>
            <a:endParaRPr lang="zh-CN" altLang="en-US"/>
          </a:p>
        </p:txBody>
      </p:sp>
    </p:spTree>
    <p:extLst>
      <p:ext uri="{BB962C8B-B14F-4D97-AF65-F5344CB8AC3E}">
        <p14:creationId xmlns:p14="http://schemas.microsoft.com/office/powerpoint/2010/main" val="151297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BDA87B-C99D-4D37-AA0C-66364A0FC880}" type="slidenum">
              <a:rPr lang="en-US" smtClean="0"/>
              <a:t>17</a:t>
            </a:fld>
            <a:endParaRPr lang="en-US"/>
          </a:p>
        </p:txBody>
      </p:sp>
    </p:spTree>
    <p:extLst>
      <p:ext uri="{BB962C8B-B14F-4D97-AF65-F5344CB8AC3E}">
        <p14:creationId xmlns:p14="http://schemas.microsoft.com/office/powerpoint/2010/main" val="42398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will talk about the experiment part.</a:t>
            </a:r>
          </a:p>
        </p:txBody>
      </p:sp>
      <p:sp>
        <p:nvSpPr>
          <p:cNvPr id="4" name="Slide Number Placeholder 3"/>
          <p:cNvSpPr>
            <a:spLocks noGrp="1"/>
          </p:cNvSpPr>
          <p:nvPr>
            <p:ph type="sldNum" sz="quarter" idx="5"/>
          </p:nvPr>
        </p:nvSpPr>
        <p:spPr/>
        <p:txBody>
          <a:bodyPr/>
          <a:lstStyle/>
          <a:p>
            <a:fld id="{E42DF6CA-0B59-4921-A39D-084452E21F5A}" type="slidenum">
              <a:rPr lang="zh-CN" altLang="en-US" smtClean="0"/>
              <a:t>28</a:t>
            </a:fld>
            <a:endParaRPr lang="zh-CN" altLang="en-US"/>
          </a:p>
        </p:txBody>
      </p:sp>
    </p:spTree>
    <p:extLst>
      <p:ext uri="{BB962C8B-B14F-4D97-AF65-F5344CB8AC3E}">
        <p14:creationId xmlns:p14="http://schemas.microsoft.com/office/powerpoint/2010/main" val="120999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1" descr="New Logo 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36788" y="685800"/>
            <a:ext cx="467042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Rectangle 12"/>
          <p:cNvSpPr>
            <a:spLocks noGrp="1" noChangeArrowheads="1"/>
          </p:cNvSpPr>
          <p:nvPr>
            <p:ph type="ctrTitle" hasCustomPrompt="1"/>
          </p:nvPr>
        </p:nvSpPr>
        <p:spPr>
          <a:xfrm>
            <a:off x="685800" y="3048000"/>
            <a:ext cx="7772400" cy="838200"/>
          </a:xfrm>
          <a:prstGeom prst="rect">
            <a:avLst/>
          </a:prstGeom>
        </p:spPr>
        <p:txBody>
          <a:bodyPr anchor="b"/>
          <a:lstStyle>
            <a:lvl1pPr>
              <a:defRPr sz="4000" b="1">
                <a:solidFill>
                  <a:srgbClr val="003E6F"/>
                </a:solidFill>
                <a:latin typeface="+mn-lt"/>
                <a:ea typeface="黑体"/>
                <a:cs typeface="黑体"/>
              </a:defRPr>
            </a:lvl1pPr>
          </a:lstStyle>
          <a:p>
            <a:r>
              <a:rPr lang="en-US" dirty="0"/>
              <a:t>Name of Pre</a:t>
            </a:r>
          </a:p>
        </p:txBody>
      </p:sp>
      <p:sp>
        <p:nvSpPr>
          <p:cNvPr id="65549" name="Rectangle 13"/>
          <p:cNvSpPr>
            <a:spLocks noGrp="1" noChangeArrowheads="1"/>
          </p:cNvSpPr>
          <p:nvPr>
            <p:ph type="subTitle" idx="1" hasCustomPrompt="1"/>
          </p:nvPr>
        </p:nvSpPr>
        <p:spPr>
          <a:xfrm>
            <a:off x="1371600" y="4800600"/>
            <a:ext cx="6400800" cy="838200"/>
          </a:xfrm>
          <a:prstGeom prst="rect">
            <a:avLst/>
          </a:prstGeom>
        </p:spPr>
        <p:txBody>
          <a:bodyPr/>
          <a:lstStyle>
            <a:lvl1pPr marL="0" indent="0" algn="ctr">
              <a:buFont typeface="Wingdings" pitchFamily="-65" charset="2"/>
              <a:buNone/>
              <a:defRPr sz="2400" baseline="0">
                <a:solidFill>
                  <a:srgbClr val="003D7F"/>
                </a:solidFill>
                <a:latin typeface="+mn-lt"/>
                <a:ea typeface="华文楷体"/>
                <a:cs typeface="华文楷体"/>
              </a:defRPr>
            </a:lvl1pPr>
          </a:lstStyle>
          <a:p>
            <a:r>
              <a:rPr lang="en-US" dirty="0"/>
              <a:t>Name of presenter</a:t>
            </a:r>
          </a:p>
          <a:p>
            <a:r>
              <a:rPr lang="en-US" dirty="0"/>
              <a:t>Time</a:t>
            </a:r>
          </a:p>
        </p:txBody>
      </p:sp>
      <p:sp>
        <p:nvSpPr>
          <p:cNvPr id="5" name="Rectangle 14"/>
          <p:cNvSpPr>
            <a:spLocks noGrp="1" noChangeArrowheads="1"/>
          </p:cNvSpPr>
          <p:nvPr>
            <p:ph type="dt" sz="half" idx="10"/>
          </p:nvPr>
        </p:nvSpPr>
        <p:spPr>
          <a:xfrm>
            <a:off x="990600" y="6248400"/>
            <a:ext cx="1905000" cy="457200"/>
          </a:xfrm>
          <a:prstGeom prst="rect">
            <a:avLst/>
          </a:prstGeom>
        </p:spPr>
        <p:txBody>
          <a:bodyPr/>
          <a:lstStyle>
            <a:lvl1pPr>
              <a:defRPr>
                <a:solidFill>
                  <a:schemeClr val="bg2"/>
                </a:solidFill>
                <a:latin typeface="+mn-lt"/>
              </a:defRPr>
            </a:lvl1pPr>
          </a:lstStyle>
          <a:p>
            <a:pPr>
              <a:defRPr/>
            </a:pPr>
            <a:endParaRPr lang="en-US" dirty="0"/>
          </a:p>
        </p:txBody>
      </p:sp>
      <p:sp>
        <p:nvSpPr>
          <p:cNvPr id="6" name="Rectangle 15"/>
          <p:cNvSpPr>
            <a:spLocks noGrp="1" noChangeArrowheads="1"/>
          </p:cNvSpPr>
          <p:nvPr>
            <p:ph type="ftr" sz="quarter" idx="11"/>
          </p:nvPr>
        </p:nvSpPr>
        <p:spPr>
          <a:xfrm>
            <a:off x="3429000" y="6248400"/>
            <a:ext cx="2895600" cy="457200"/>
          </a:xfrm>
          <a:prstGeom prst="rect">
            <a:avLst/>
          </a:prstGeom>
        </p:spPr>
        <p:txBody>
          <a:bodyPr/>
          <a:lstStyle>
            <a:lvl1pPr>
              <a:defRPr>
                <a:solidFill>
                  <a:schemeClr val="bg2"/>
                </a:solidFill>
                <a:latin typeface="+mn-lt"/>
              </a:defRPr>
            </a:lvl1pPr>
          </a:lstStyle>
          <a:p>
            <a:pPr>
              <a:defRPr/>
            </a:pPr>
            <a:endParaRPr lang="en-US" dirty="0"/>
          </a:p>
        </p:txBody>
      </p:sp>
    </p:spTree>
    <p:extLst>
      <p:ext uri="{BB962C8B-B14F-4D97-AF65-F5344CB8AC3E}">
        <p14:creationId xmlns:p14="http://schemas.microsoft.com/office/powerpoint/2010/main" val="33107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cxnSp>
        <p:nvCxnSpPr>
          <p:cNvPr id="7" name="Straight Connector 10"/>
          <p:cNvCxnSpPr/>
          <p:nvPr userDrawn="1"/>
        </p:nvCxnSpPr>
        <p:spPr>
          <a:xfrm>
            <a:off x="0" y="6400800"/>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userDrawn="1"/>
        </p:nvCxnSpPr>
        <p:spPr>
          <a:xfrm>
            <a:off x="0" y="6477000"/>
            <a:ext cx="9144000" cy="0"/>
          </a:xfrm>
          <a:prstGeom prst="line">
            <a:avLst/>
          </a:prstGeom>
          <a:ln w="57150">
            <a:solidFill>
              <a:srgbClr val="003366"/>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8200" y="304800"/>
            <a:ext cx="4294641" cy="685801"/>
          </a:xfrm>
          <a:prstGeom prst="rect">
            <a:avLst/>
          </a:prstGeom>
        </p:spPr>
      </p:pic>
      <p:sp>
        <p:nvSpPr>
          <p:cNvPr id="13" name="TextBox 13">
            <a:extLst>
              <a:ext uri="{FF2B5EF4-FFF2-40B4-BE49-F238E27FC236}">
                <a16:creationId xmlns:a16="http://schemas.microsoft.com/office/drawing/2014/main" id="{BBA8BD58-8D44-4330-BDC5-59A746F7E7E6}"/>
              </a:ext>
            </a:extLst>
          </p:cNvPr>
          <p:cNvSpPr txBox="1"/>
          <p:nvPr userDrawn="1"/>
        </p:nvSpPr>
        <p:spPr>
          <a:xfrm>
            <a:off x="467544" y="6519446"/>
            <a:ext cx="8208912" cy="338554"/>
          </a:xfrm>
          <a:prstGeom prst="rect">
            <a:avLst/>
          </a:prstGeom>
          <a:noFill/>
        </p:spPr>
        <p:txBody>
          <a:bodyPr wrap="square" rtlCol="0">
            <a:spAutoFit/>
          </a:bodyPr>
          <a:lstStyle/>
          <a:p>
            <a:pPr algn="ctr" fontAlgn="auto">
              <a:spcBef>
                <a:spcPts val="0"/>
              </a:spcBef>
              <a:spcAft>
                <a:spcPts val="0"/>
              </a:spcAft>
            </a:pPr>
            <a:r>
              <a:rPr lang="zh-CN" altLang="en-US" sz="1600" baseline="0" dirty="0">
                <a:solidFill>
                  <a:schemeClr val="tx2">
                    <a:lumMod val="75000"/>
                  </a:schemeClr>
                </a:solidFill>
                <a:latin typeface="+mn-lt"/>
                <a:ea typeface="华文中宋" panose="02010600040101010101" pitchFamily="2" charset="-122"/>
              </a:rPr>
              <a:t>交大密西根学院</a:t>
            </a:r>
            <a:r>
              <a:rPr lang="zh-CN" altLang="en-US" sz="1600" baseline="0" dirty="0">
                <a:solidFill>
                  <a:schemeClr val="tx2">
                    <a:lumMod val="75000"/>
                  </a:schemeClr>
                </a:solidFill>
                <a:latin typeface="+mn-lt"/>
                <a:ea typeface="微软雅黑" pitchFamily="34" charset="-122"/>
              </a:rPr>
              <a:t>   </a:t>
            </a:r>
            <a:r>
              <a:rPr lang="en-US" altLang="zh-CN" sz="1600" dirty="0">
                <a:solidFill>
                  <a:schemeClr val="tx2">
                    <a:lumMod val="75000"/>
                  </a:schemeClr>
                </a:solidFill>
                <a:latin typeface="+mn-lt"/>
                <a:ea typeface="微软雅黑" pitchFamily="34" charset="-122"/>
              </a:rPr>
              <a:t>UM-SJTU Joint Institute</a:t>
            </a:r>
          </a:p>
        </p:txBody>
      </p:sp>
      <p:sp>
        <p:nvSpPr>
          <p:cNvPr id="11" name="Rectangle 12">
            <a:extLst>
              <a:ext uri="{FF2B5EF4-FFF2-40B4-BE49-F238E27FC236}">
                <a16:creationId xmlns:a16="http://schemas.microsoft.com/office/drawing/2014/main" id="{002D19B6-2E22-447F-8011-E6B5E1B84E4D}"/>
              </a:ext>
            </a:extLst>
          </p:cNvPr>
          <p:cNvSpPr>
            <a:spLocks noGrp="1" noChangeArrowheads="1"/>
          </p:cNvSpPr>
          <p:nvPr>
            <p:ph type="ctrTitle" hasCustomPrompt="1"/>
          </p:nvPr>
        </p:nvSpPr>
        <p:spPr>
          <a:xfrm>
            <a:off x="685800" y="2204864"/>
            <a:ext cx="7772400" cy="1107996"/>
          </a:xfrm>
          <a:prstGeom prst="rect">
            <a:avLst/>
          </a:prstGeom>
        </p:spPr>
        <p:txBody>
          <a:bodyPr anchor="b">
            <a:spAutoFit/>
          </a:bodyPr>
          <a:lstStyle>
            <a:lvl1pPr marL="0" marR="0" indent="0" algn="ctr" defTabSz="914400" rtl="0" eaLnBrk="1" fontAlgn="auto" latinLnBrk="0" hangingPunct="1">
              <a:lnSpc>
                <a:spcPct val="100000"/>
              </a:lnSpc>
              <a:spcBef>
                <a:spcPts val="0"/>
              </a:spcBef>
              <a:spcAft>
                <a:spcPts val="0"/>
              </a:spcAft>
              <a:buClrTx/>
              <a:buSzTx/>
              <a:buFontTx/>
              <a:buNone/>
              <a:tabLst/>
              <a:defRPr sz="4000" b="1" i="0">
                <a:solidFill>
                  <a:srgbClr val="800000"/>
                </a:solidFill>
                <a:effectLst/>
                <a:latin typeface="+mn-lt"/>
                <a:ea typeface="黑体"/>
                <a:cs typeface="黑体"/>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1" u="none" strike="noStrike" kern="1200" cap="none" spc="0" normalizeH="0" baseline="0" noProof="0" dirty="0">
                <a:ln>
                  <a:noFill/>
                </a:ln>
                <a:solidFill>
                  <a:srgbClr val="800000"/>
                </a:solidFill>
                <a:effectLst>
                  <a:outerShdw blurRad="38100" dist="38100" dir="2700000" algn="tl">
                    <a:srgbClr val="000000">
                      <a:alpha val="43137"/>
                    </a:srgbClr>
                  </a:outerShdw>
                </a:effectLst>
                <a:uLnTx/>
                <a:uFillTx/>
                <a:latin typeface="+mn-lt"/>
                <a:ea typeface="隶书" pitchFamily="49" charset="-122"/>
                <a:cs typeface="+mn-cs"/>
              </a:rPr>
              <a:t>Part X</a:t>
            </a:r>
          </a:p>
        </p:txBody>
      </p:sp>
      <p:sp>
        <p:nvSpPr>
          <p:cNvPr id="6" name="内容占位符 5">
            <a:extLst>
              <a:ext uri="{FF2B5EF4-FFF2-40B4-BE49-F238E27FC236}">
                <a16:creationId xmlns:a16="http://schemas.microsoft.com/office/drawing/2014/main" id="{F914050F-4B4B-46AA-90BD-E18564E727BF}"/>
              </a:ext>
            </a:extLst>
          </p:cNvPr>
          <p:cNvSpPr>
            <a:spLocks noGrp="1"/>
          </p:cNvSpPr>
          <p:nvPr>
            <p:ph sz="quarter" idx="10" hasCustomPrompt="1"/>
          </p:nvPr>
        </p:nvSpPr>
        <p:spPr>
          <a:xfrm>
            <a:off x="685800" y="4221088"/>
            <a:ext cx="7772400" cy="58477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3D7F"/>
                </a:solidFill>
                <a:effectLst/>
                <a:uLnTx/>
                <a:uFillTx/>
                <a:latin typeface="+mn-lt"/>
                <a:ea typeface="+mn-ea"/>
                <a:cs typeface="+mn-cs"/>
              </a:rPr>
              <a:t>Name</a:t>
            </a:r>
          </a:p>
        </p:txBody>
      </p:sp>
      <p:sp>
        <p:nvSpPr>
          <p:cNvPr id="12" name="灯片编号占位符 5">
            <a:extLst>
              <a:ext uri="{FF2B5EF4-FFF2-40B4-BE49-F238E27FC236}">
                <a16:creationId xmlns:a16="http://schemas.microsoft.com/office/drawing/2014/main" id="{212458A0-FD11-4916-8487-CA14480F74C9}"/>
              </a:ext>
            </a:extLst>
          </p:cNvPr>
          <p:cNvSpPr>
            <a:spLocks noGrp="1"/>
          </p:cNvSpPr>
          <p:nvPr>
            <p:ph type="sldNum" sz="quarter" idx="4"/>
          </p:nvPr>
        </p:nvSpPr>
        <p:spPr>
          <a:xfrm>
            <a:off x="6554667" y="6464637"/>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14224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ext Placeholder 3"/>
          <p:cNvSpPr>
            <a:spLocks noGrp="1"/>
          </p:cNvSpPr>
          <p:nvPr>
            <p:ph idx="1" hasCustomPrompt="1"/>
          </p:nvPr>
        </p:nvSpPr>
        <p:spPr>
          <a:xfrm>
            <a:off x="467544" y="1340768"/>
            <a:ext cx="8229600" cy="49076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algn="l" defTabSz="914400" rtl="0" eaLnBrk="1" latinLnBrk="0" hangingPunct="1">
              <a:spcBef>
                <a:spcPct val="20000"/>
              </a:spcBef>
              <a:defRPr lang="en-US" altLang="zh-CN" sz="2800" kern="1200" dirty="0" smtClean="0">
                <a:solidFill>
                  <a:srgbClr val="003D7F"/>
                </a:solidFill>
                <a:latin typeface="+mn-lt"/>
                <a:ea typeface="+mn-ea"/>
                <a:cs typeface="+mn-cs"/>
              </a:defRPr>
            </a:lvl2pPr>
            <a:lvl3pPr algn="l" defTabSz="914400" rtl="0" eaLnBrk="1" latinLnBrk="0" hangingPunct="1">
              <a:spcBef>
                <a:spcPct val="20000"/>
              </a:spcBef>
              <a:defRPr lang="en-US" altLang="zh-CN" sz="2400" kern="1200" dirty="0" smtClean="0">
                <a:solidFill>
                  <a:srgbClr val="003D7F"/>
                </a:solidFill>
                <a:latin typeface="+mn-lt"/>
                <a:ea typeface="+mn-ea"/>
                <a:cs typeface="+mn-cs"/>
              </a:defRPr>
            </a:lvl3pPr>
            <a:lvl4pPr algn="l" defTabSz="914400" rtl="0" eaLnBrk="1" latinLnBrk="0" hangingPunct="1">
              <a:spcBef>
                <a:spcPct val="20000"/>
              </a:spcBef>
              <a:defRPr lang="en-US" altLang="zh-CN" sz="2000" kern="1200" dirty="0" smtClean="0">
                <a:solidFill>
                  <a:srgbClr val="003D7F"/>
                </a:solidFill>
                <a:latin typeface="+mn-lt"/>
                <a:ea typeface="+mn-ea"/>
                <a:cs typeface="+mn-cs"/>
              </a:defRPr>
            </a:lvl4pPr>
            <a:lvl5pPr algn="l" defTabSz="914400" rtl="0" eaLnBrk="1" latinLnBrk="0" hangingPunct="1">
              <a:spcBef>
                <a:spcPct val="20000"/>
              </a:spcBef>
              <a:defRPr lang="zh-CN" altLang="en-US" sz="1600" kern="1200" dirty="0">
                <a:solidFill>
                  <a:srgbClr val="003D7F"/>
                </a:solidFill>
                <a:latin typeface="+mn-lt"/>
                <a:ea typeface="+mn-ea"/>
                <a:cs typeface="+mn-cs"/>
              </a:defRPr>
            </a:lvl5pPr>
          </a:lstStyle>
          <a:p>
            <a:pPr lvl="0"/>
            <a:r>
              <a:rPr lang="en-US" altLang="zh-CN" dirty="0"/>
              <a:t>Content</a:t>
            </a:r>
            <a:endParaRPr lang="zh-CN" altLang="en-US" dirty="0"/>
          </a:p>
        </p:txBody>
      </p:sp>
      <p:sp>
        <p:nvSpPr>
          <p:cNvPr id="8" name="Title 1"/>
          <p:cNvSpPr>
            <a:spLocks noGrp="1"/>
          </p:cNvSpPr>
          <p:nvPr>
            <p:ph type="title" hasCustomPrompt="1"/>
          </p:nvPr>
        </p:nvSpPr>
        <p:spPr>
          <a:xfrm>
            <a:off x="395536" y="341784"/>
            <a:ext cx="7200800" cy="638944"/>
          </a:xfrm>
          <a:prstGeom prst="rect">
            <a:avLst/>
          </a:prstGeom>
        </p:spPr>
        <p:txBody>
          <a:bodyPr/>
          <a:lstStyle>
            <a:lvl1pPr algn="l">
              <a:defRPr lang="zh-CN" altLang="en-US" sz="3200" b="1" kern="1200" dirty="0">
                <a:solidFill>
                  <a:srgbClr val="003D7F"/>
                </a:solidFill>
                <a:effectLst>
                  <a:outerShdw blurRad="38100" dist="38100" dir="2700000" algn="tl">
                    <a:srgbClr val="000000">
                      <a:alpha val="43137"/>
                    </a:srgbClr>
                  </a:outerShdw>
                </a:effectLst>
                <a:latin typeface="+mn-lt"/>
                <a:ea typeface="隶书" pitchFamily="49" charset="-122"/>
                <a:cs typeface="+mj-cs"/>
              </a:defRPr>
            </a:lvl1pPr>
          </a:lstStyle>
          <a:p>
            <a:r>
              <a:rPr lang="en-US" altLang="zh-CN" dirty="0"/>
              <a:t>Title</a:t>
            </a:r>
            <a:endParaRPr lang="zh-CN" altLang="en-US" dirty="0"/>
          </a:p>
        </p:txBody>
      </p:sp>
      <p:cxnSp>
        <p:nvCxnSpPr>
          <p:cNvPr id="9" name="Straight Connector 12"/>
          <p:cNvCxnSpPr/>
          <p:nvPr userDrawn="1"/>
        </p:nvCxnSpPr>
        <p:spPr>
          <a:xfrm>
            <a:off x="0" y="1066800"/>
            <a:ext cx="73152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8933" y="419099"/>
            <a:ext cx="1426467" cy="685801"/>
          </a:xfrm>
          <a:prstGeom prst="rect">
            <a:avLst/>
          </a:prstGeom>
        </p:spPr>
      </p:pic>
      <p:cxnSp>
        <p:nvCxnSpPr>
          <p:cNvPr id="11" name="Straight Connector 14"/>
          <p:cNvCxnSpPr/>
          <p:nvPr userDrawn="1"/>
        </p:nvCxnSpPr>
        <p:spPr>
          <a:xfrm>
            <a:off x="0" y="6400800"/>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6"/>
          <p:cNvCxnSpPr/>
          <p:nvPr userDrawn="1"/>
        </p:nvCxnSpPr>
        <p:spPr>
          <a:xfrm>
            <a:off x="0" y="6477000"/>
            <a:ext cx="9144000" cy="0"/>
          </a:xfrm>
          <a:prstGeom prst="line">
            <a:avLst/>
          </a:prstGeom>
          <a:ln w="57150">
            <a:solidFill>
              <a:srgbClr val="003366"/>
            </a:solidFill>
          </a:ln>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userDrawn="1"/>
        </p:nvCxnSpPr>
        <p:spPr>
          <a:xfrm>
            <a:off x="0" y="990600"/>
            <a:ext cx="7315200" cy="0"/>
          </a:xfrm>
          <a:prstGeom prst="line">
            <a:avLst/>
          </a:prstGeom>
          <a:ln w="57150">
            <a:solidFill>
              <a:srgbClr val="003366"/>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467544" y="6519446"/>
            <a:ext cx="8208912" cy="338554"/>
          </a:xfrm>
          <a:prstGeom prst="rect">
            <a:avLst/>
          </a:prstGeom>
          <a:noFill/>
        </p:spPr>
        <p:txBody>
          <a:bodyPr wrap="square" rtlCol="0">
            <a:spAutoFit/>
          </a:bodyPr>
          <a:lstStyle/>
          <a:p>
            <a:pPr algn="ctr" fontAlgn="auto">
              <a:spcBef>
                <a:spcPts val="0"/>
              </a:spcBef>
              <a:spcAft>
                <a:spcPts val="0"/>
              </a:spcAft>
            </a:pPr>
            <a:r>
              <a:rPr lang="zh-CN" altLang="en-US" sz="1600" baseline="0" dirty="0">
                <a:solidFill>
                  <a:schemeClr val="tx2">
                    <a:lumMod val="75000"/>
                  </a:schemeClr>
                </a:solidFill>
                <a:latin typeface="+mn-lt"/>
                <a:ea typeface="华文中宋" panose="02010600040101010101" pitchFamily="2" charset="-122"/>
              </a:rPr>
              <a:t>交大密西根学院</a:t>
            </a:r>
            <a:r>
              <a:rPr lang="zh-CN" altLang="en-US" sz="1600" baseline="0" dirty="0">
                <a:solidFill>
                  <a:schemeClr val="tx2">
                    <a:lumMod val="75000"/>
                  </a:schemeClr>
                </a:solidFill>
                <a:latin typeface="+mn-lt"/>
                <a:ea typeface="微软雅黑" pitchFamily="34" charset="-122"/>
              </a:rPr>
              <a:t>   </a:t>
            </a:r>
            <a:r>
              <a:rPr lang="en-US" altLang="zh-CN" sz="1600" dirty="0">
                <a:solidFill>
                  <a:schemeClr val="tx2">
                    <a:lumMod val="75000"/>
                  </a:schemeClr>
                </a:solidFill>
                <a:latin typeface="+mn-lt"/>
                <a:ea typeface="微软雅黑" pitchFamily="34" charset="-122"/>
              </a:rPr>
              <a:t>UM-SJTU Joint Institute</a:t>
            </a:r>
          </a:p>
        </p:txBody>
      </p:sp>
      <p:sp>
        <p:nvSpPr>
          <p:cNvPr id="16" name="灯片编号占位符 5">
            <a:extLst>
              <a:ext uri="{FF2B5EF4-FFF2-40B4-BE49-F238E27FC236}">
                <a16:creationId xmlns:a16="http://schemas.microsoft.com/office/drawing/2014/main" id="{2BD0C302-87FE-4F70-AD42-9ED057BB8B14}"/>
              </a:ext>
            </a:extLst>
          </p:cNvPr>
          <p:cNvSpPr>
            <a:spLocks noGrp="1"/>
          </p:cNvSpPr>
          <p:nvPr>
            <p:ph type="sldNum" sz="quarter" idx="4"/>
          </p:nvPr>
        </p:nvSpPr>
        <p:spPr>
          <a:xfrm>
            <a:off x="6554667" y="6464637"/>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53234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Straight Connector 10"/>
          <p:cNvCxnSpPr/>
          <p:nvPr userDrawn="1"/>
        </p:nvCxnSpPr>
        <p:spPr>
          <a:xfrm>
            <a:off x="0" y="6400800"/>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userDrawn="1"/>
        </p:nvCxnSpPr>
        <p:spPr>
          <a:xfrm>
            <a:off x="0" y="6477000"/>
            <a:ext cx="9144000" cy="0"/>
          </a:xfrm>
          <a:prstGeom prst="line">
            <a:avLst/>
          </a:prstGeom>
          <a:ln w="57150">
            <a:solidFill>
              <a:srgbClr val="003366"/>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8200" y="304800"/>
            <a:ext cx="4294641" cy="685801"/>
          </a:xfrm>
          <a:prstGeom prst="rect">
            <a:avLst/>
          </a:prstGeom>
        </p:spPr>
      </p:pic>
      <p:sp>
        <p:nvSpPr>
          <p:cNvPr id="10" name="TextBox 9"/>
          <p:cNvSpPr txBox="1"/>
          <p:nvPr userDrawn="1"/>
        </p:nvSpPr>
        <p:spPr>
          <a:xfrm>
            <a:off x="1638300" y="2362200"/>
            <a:ext cx="5867400" cy="1492716"/>
          </a:xfrm>
          <a:prstGeom prst="rect">
            <a:avLst/>
          </a:prstGeom>
          <a:noFill/>
        </p:spPr>
        <p:txBody>
          <a:bodyPr wrap="square" rtlCol="0">
            <a:spAutoFit/>
          </a:bodyPr>
          <a:lstStyle/>
          <a:p>
            <a:pPr algn="ctr"/>
            <a:r>
              <a:rPr lang="en-US" altLang="zh-CN" sz="6600" b="1" dirty="0">
                <a:solidFill>
                  <a:schemeClr val="tx2">
                    <a:lumMod val="75000"/>
                  </a:schemeClr>
                </a:solidFill>
                <a:effectLst>
                  <a:outerShdw blurRad="38100" dist="38100" dir="2700000" algn="tl">
                    <a:srgbClr val="000000">
                      <a:alpha val="43137"/>
                    </a:srgbClr>
                  </a:outerShdw>
                </a:effectLst>
                <a:latin typeface="+mn-lt"/>
                <a:ea typeface="隶书" pitchFamily="49" charset="-122"/>
              </a:rPr>
              <a:t>Thank  You</a:t>
            </a:r>
          </a:p>
          <a:p>
            <a:pPr algn="ctr">
              <a:spcBef>
                <a:spcPts val="600"/>
              </a:spcBef>
            </a:pPr>
            <a:endParaRPr lang="en-US" altLang="zh-CN" sz="2000" dirty="0">
              <a:solidFill>
                <a:srgbClr val="003366"/>
              </a:solidFill>
              <a:latin typeface="+mn-lt"/>
            </a:endParaRPr>
          </a:p>
        </p:txBody>
      </p:sp>
      <p:sp>
        <p:nvSpPr>
          <p:cNvPr id="13" name="TextBox 13">
            <a:extLst>
              <a:ext uri="{FF2B5EF4-FFF2-40B4-BE49-F238E27FC236}">
                <a16:creationId xmlns:a16="http://schemas.microsoft.com/office/drawing/2014/main" id="{BBA8BD58-8D44-4330-BDC5-59A746F7E7E6}"/>
              </a:ext>
            </a:extLst>
          </p:cNvPr>
          <p:cNvSpPr txBox="1"/>
          <p:nvPr userDrawn="1"/>
        </p:nvSpPr>
        <p:spPr>
          <a:xfrm>
            <a:off x="467544" y="6519446"/>
            <a:ext cx="8208912" cy="338554"/>
          </a:xfrm>
          <a:prstGeom prst="rect">
            <a:avLst/>
          </a:prstGeom>
          <a:noFill/>
        </p:spPr>
        <p:txBody>
          <a:bodyPr wrap="square" rtlCol="0">
            <a:spAutoFit/>
          </a:bodyPr>
          <a:lstStyle/>
          <a:p>
            <a:pPr algn="ctr" fontAlgn="auto">
              <a:spcBef>
                <a:spcPts val="0"/>
              </a:spcBef>
              <a:spcAft>
                <a:spcPts val="0"/>
              </a:spcAft>
            </a:pPr>
            <a:r>
              <a:rPr lang="zh-CN" altLang="en-US" sz="1600" baseline="0" dirty="0">
                <a:solidFill>
                  <a:schemeClr val="tx2">
                    <a:lumMod val="75000"/>
                  </a:schemeClr>
                </a:solidFill>
                <a:latin typeface="+mn-lt"/>
                <a:ea typeface="华文中宋" panose="02010600040101010101" pitchFamily="2" charset="-122"/>
              </a:rPr>
              <a:t>交大密西根学院</a:t>
            </a:r>
            <a:r>
              <a:rPr lang="zh-CN" altLang="en-US" sz="1600" baseline="0" dirty="0">
                <a:solidFill>
                  <a:schemeClr val="tx2">
                    <a:lumMod val="75000"/>
                  </a:schemeClr>
                </a:solidFill>
                <a:latin typeface="+mn-lt"/>
                <a:ea typeface="微软雅黑" pitchFamily="34" charset="-122"/>
              </a:rPr>
              <a:t>   </a:t>
            </a:r>
            <a:r>
              <a:rPr lang="en-US" altLang="zh-CN" sz="1600" dirty="0">
                <a:solidFill>
                  <a:schemeClr val="tx2">
                    <a:lumMod val="75000"/>
                  </a:schemeClr>
                </a:solidFill>
                <a:latin typeface="+mn-lt"/>
                <a:ea typeface="微软雅黑" pitchFamily="34" charset="-122"/>
              </a:rPr>
              <a:t>UM-SJTU Joint Institute</a:t>
            </a:r>
          </a:p>
        </p:txBody>
      </p:sp>
      <p:sp>
        <p:nvSpPr>
          <p:cNvPr id="12" name="灯片编号占位符 5">
            <a:extLst>
              <a:ext uri="{FF2B5EF4-FFF2-40B4-BE49-F238E27FC236}">
                <a16:creationId xmlns:a16="http://schemas.microsoft.com/office/drawing/2014/main" id="{D7FF837C-647B-43A0-89C1-EF677AAB8E1B}"/>
              </a:ext>
            </a:extLst>
          </p:cNvPr>
          <p:cNvSpPr>
            <a:spLocks noGrp="1"/>
          </p:cNvSpPr>
          <p:nvPr>
            <p:ph type="sldNum" sz="quarter" idx="4"/>
          </p:nvPr>
        </p:nvSpPr>
        <p:spPr>
          <a:xfrm>
            <a:off x="6554667" y="6464637"/>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7096290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zh-CN" altLang="en-US" dirty="0"/>
          </a:p>
        </p:txBody>
      </p:sp>
      <p:sp>
        <p:nvSpPr>
          <p:cNvPr id="8" name="灯片编号占位符 5">
            <a:extLst>
              <a:ext uri="{FF2B5EF4-FFF2-40B4-BE49-F238E27FC236}">
                <a16:creationId xmlns:a16="http://schemas.microsoft.com/office/drawing/2014/main" id="{8ACA1860-6D66-4752-B0B6-DF884F65D31F}"/>
              </a:ext>
            </a:extLst>
          </p:cNvPr>
          <p:cNvSpPr>
            <a:spLocks noGrp="1"/>
          </p:cNvSpPr>
          <p:nvPr>
            <p:ph type="sldNum" sz="quarter" idx="4"/>
          </p:nvPr>
        </p:nvSpPr>
        <p:spPr>
          <a:xfrm>
            <a:off x="6554667" y="6464637"/>
            <a:ext cx="21336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714012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4400" rtl="0" eaLnBrk="1" latinLnBrk="0" hangingPunct="1">
        <a:spcBef>
          <a:spcPct val="0"/>
        </a:spcBef>
        <a:buNone/>
        <a:defRPr sz="44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NULL"/><Relationship Id="rId3" Type="http://schemas.openxmlformats.org/officeDocument/2006/relationships/image" Target="NULL"/><Relationship Id="rId7" Type="http://schemas.openxmlformats.org/officeDocument/2006/relationships/diagramData" Target="../diagrams/data1.xml"/><Relationship Id="rId12" Type="http://schemas.openxmlformats.org/officeDocument/2006/relationships/diagramData" Target="NULL"/><Relationship Id="rId2" Type="http://schemas.openxmlformats.org/officeDocument/2006/relationships/image" Target="NULL"/><Relationship Id="rId16" Type="http://schemas.openxmlformats.org/officeDocument/2006/relationships/comments" Target="../comments/comment1.xml"/><Relationship Id="rId1" Type="http://schemas.openxmlformats.org/officeDocument/2006/relationships/slideLayout" Target="../slideLayouts/slideLayout3.xml"/><Relationship Id="rId6" Type="http://schemas.openxmlformats.org/officeDocument/2006/relationships/image" Target="NULL"/><Relationship Id="rId11" Type="http://schemas.microsoft.com/office/2007/relationships/diagramDrawing" Target="../diagrams/drawing1.xml"/><Relationship Id="rId5" Type="http://schemas.openxmlformats.org/officeDocument/2006/relationships/image" Target="NULL"/><Relationship Id="rId15" Type="http://schemas.openxmlformats.org/officeDocument/2006/relationships/diagramColors" Target="NULL"/><Relationship Id="rId10" Type="http://schemas.openxmlformats.org/officeDocument/2006/relationships/diagramColors" Target="../diagrams/colors1.xml"/><Relationship Id="rId4" Type="http://schemas.openxmlformats.org/officeDocument/2006/relationships/image" Target="NULL"/><Relationship Id="rId9" Type="http://schemas.openxmlformats.org/officeDocument/2006/relationships/diagramQuickStyle" Target="../diagrams/quickStyle1.xml"/><Relationship Id="rId14" Type="http://schemas.openxmlformats.org/officeDocument/2006/relationships/diagramQuickStyl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NUL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NUL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NUL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77A3-102D-4241-8256-B15DE630DD5B}"/>
              </a:ext>
            </a:extLst>
          </p:cNvPr>
          <p:cNvSpPr>
            <a:spLocks noGrp="1"/>
          </p:cNvSpPr>
          <p:nvPr>
            <p:ph type="ctrTitle"/>
          </p:nvPr>
        </p:nvSpPr>
        <p:spPr>
          <a:xfrm>
            <a:off x="685800" y="2320111"/>
            <a:ext cx="7772400" cy="1200329"/>
          </a:xfrm>
        </p:spPr>
        <p:txBody>
          <a:bodyPr>
            <a:spAutoFit/>
          </a:bodyPr>
          <a:lstStyle/>
          <a:p>
            <a:r>
              <a:rPr lang="en-US" altLang="zh-CN" sz="3600" dirty="0"/>
              <a:t>Young's Modulus Measurement Based on Accelerometer</a:t>
            </a:r>
            <a:endParaRPr lang="en-US" sz="5400" dirty="0"/>
          </a:p>
        </p:txBody>
      </p:sp>
      <p:sp>
        <p:nvSpPr>
          <p:cNvPr id="3" name="副标题 2">
            <a:extLst>
              <a:ext uri="{FF2B5EF4-FFF2-40B4-BE49-F238E27FC236}">
                <a16:creationId xmlns:a16="http://schemas.microsoft.com/office/drawing/2014/main" id="{84DDFCE4-9701-4C27-BF95-34C6E3BC85C4}"/>
              </a:ext>
            </a:extLst>
          </p:cNvPr>
          <p:cNvSpPr>
            <a:spLocks noGrp="1"/>
          </p:cNvSpPr>
          <p:nvPr>
            <p:ph type="subTitle" idx="1"/>
          </p:nvPr>
        </p:nvSpPr>
        <p:spPr>
          <a:xfrm>
            <a:off x="1371600" y="4509120"/>
            <a:ext cx="6400800" cy="1791260"/>
          </a:xfrm>
        </p:spPr>
        <p:txBody>
          <a:bodyPr>
            <a:spAutoFit/>
          </a:bodyPr>
          <a:lstStyle/>
          <a:p>
            <a:r>
              <a:rPr lang="en-US" dirty="0"/>
              <a:t>VM395 Laboratory I</a:t>
            </a:r>
          </a:p>
          <a:p>
            <a:r>
              <a:rPr lang="en-US" dirty="0"/>
              <a:t>Tue Group 1</a:t>
            </a:r>
          </a:p>
          <a:p>
            <a:r>
              <a:rPr lang="en-US" dirty="0" err="1"/>
              <a:t>Hanzhi</a:t>
            </a:r>
            <a:r>
              <a:rPr lang="en-US" dirty="0"/>
              <a:t> Wang, </a:t>
            </a:r>
            <a:r>
              <a:rPr lang="en-US" dirty="0" err="1"/>
              <a:t>Junjie</a:t>
            </a:r>
            <a:r>
              <a:rPr lang="en-US" dirty="0"/>
              <a:t> Luo, Yixuan Wang</a:t>
            </a:r>
          </a:p>
          <a:p>
            <a:r>
              <a:rPr lang="en-US" dirty="0"/>
              <a:t>August 5, 2019</a:t>
            </a:r>
          </a:p>
        </p:txBody>
      </p:sp>
    </p:spTree>
    <p:extLst>
      <p:ext uri="{BB962C8B-B14F-4D97-AF65-F5344CB8AC3E}">
        <p14:creationId xmlns:p14="http://schemas.microsoft.com/office/powerpoint/2010/main" val="805366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AB93589-B818-4C20-B164-E6AD7AA309A9}"/>
              </a:ext>
            </a:extLst>
          </p:cNvPr>
          <p:cNvSpPr>
            <a:spLocks noGrp="1"/>
          </p:cNvSpPr>
          <p:nvPr>
            <p:ph type="title"/>
          </p:nvPr>
        </p:nvSpPr>
        <p:spPr/>
        <p:txBody>
          <a:bodyPr/>
          <a:lstStyle/>
          <a:p>
            <a:r>
              <a:rPr lang="en-US" dirty="0"/>
              <a:t>New</a:t>
            </a:r>
            <a:r>
              <a:rPr lang="zh-CN" altLang="en-US" dirty="0"/>
              <a:t> </a:t>
            </a:r>
            <a:r>
              <a:rPr lang="en-US" altLang="zh-CN" dirty="0"/>
              <a:t>Method</a:t>
            </a:r>
            <a:endParaRPr lang="en-US" dirty="0"/>
          </a:p>
        </p:txBody>
      </p:sp>
      <p:sp>
        <p:nvSpPr>
          <p:cNvPr id="4" name="灯片编号占位符 3">
            <a:extLst>
              <a:ext uri="{FF2B5EF4-FFF2-40B4-BE49-F238E27FC236}">
                <a16:creationId xmlns:a16="http://schemas.microsoft.com/office/drawing/2014/main" id="{CC54020A-893D-47D0-9089-04C15CA1A471}"/>
              </a:ext>
            </a:extLst>
          </p:cNvPr>
          <p:cNvSpPr>
            <a:spLocks noGrp="1"/>
          </p:cNvSpPr>
          <p:nvPr>
            <p:ph type="sldNum" sz="quarter" idx="4"/>
          </p:nvPr>
        </p:nvSpPr>
        <p:spPr/>
        <p:txBody>
          <a:bodyPr/>
          <a:lstStyle/>
          <a:p>
            <a:fld id="{0C913308-F349-4B6D-A68A-DD1791B4A57B}" type="slidenum">
              <a:rPr lang="zh-CN" altLang="en-US" smtClean="0"/>
              <a:pPr/>
              <a:t>10</a:t>
            </a:fld>
            <a:endParaRPr lang="zh-CN" altLang="en-US" dirty="0"/>
          </a:p>
        </p:txBody>
      </p:sp>
      <p:sp>
        <p:nvSpPr>
          <p:cNvPr id="5" name="立方体 4">
            <a:extLst>
              <a:ext uri="{FF2B5EF4-FFF2-40B4-BE49-F238E27FC236}">
                <a16:creationId xmlns:a16="http://schemas.microsoft.com/office/drawing/2014/main" id="{69BFC7A1-FD3E-436C-AA16-D0D8DB45CB10}"/>
              </a:ext>
            </a:extLst>
          </p:cNvPr>
          <p:cNvSpPr/>
          <p:nvPr/>
        </p:nvSpPr>
        <p:spPr>
          <a:xfrm flipH="1" flipV="1">
            <a:off x="3306535" y="1606741"/>
            <a:ext cx="2580567" cy="2344777"/>
          </a:xfrm>
          <a:prstGeom prst="cube">
            <a:avLst/>
          </a:prstGeom>
          <a:solidFill>
            <a:schemeClr val="bg1"/>
          </a:solidFill>
          <a:ln>
            <a:solidFill>
              <a:srgbClr val="00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接箭头连接符 13">
            <a:extLst>
              <a:ext uri="{FF2B5EF4-FFF2-40B4-BE49-F238E27FC236}">
                <a16:creationId xmlns:a16="http://schemas.microsoft.com/office/drawing/2014/main" id="{A799479B-E8AC-4A8A-B72C-7ED721BECF33}"/>
              </a:ext>
            </a:extLst>
          </p:cNvPr>
          <p:cNvCxnSpPr>
            <a:cxnSpLocks/>
          </p:cNvCxnSpPr>
          <p:nvPr/>
        </p:nvCxnSpPr>
        <p:spPr>
          <a:xfrm flipH="1">
            <a:off x="3903699" y="2683120"/>
            <a:ext cx="656055" cy="989664"/>
          </a:xfrm>
          <a:prstGeom prst="straightConnector1">
            <a:avLst/>
          </a:prstGeom>
          <a:ln>
            <a:solidFill>
              <a:srgbClr val="FFCF05"/>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8E2D9D85-4A88-451B-902F-2120706E6C6F}"/>
              </a:ext>
            </a:extLst>
          </p:cNvPr>
          <p:cNvCxnSpPr>
            <a:cxnSpLocks/>
          </p:cNvCxnSpPr>
          <p:nvPr/>
        </p:nvCxnSpPr>
        <p:spPr>
          <a:xfrm flipV="1">
            <a:off x="4605309" y="2030141"/>
            <a:ext cx="1896942" cy="652979"/>
          </a:xfrm>
          <a:prstGeom prst="straightConnector1">
            <a:avLst/>
          </a:prstGeom>
          <a:ln>
            <a:solidFill>
              <a:srgbClr val="FFCF05"/>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5D8EE249-16BA-4333-841F-CA23EED4188E}"/>
              </a:ext>
            </a:extLst>
          </p:cNvPr>
          <p:cNvCxnSpPr>
            <a:cxnSpLocks/>
          </p:cNvCxnSpPr>
          <p:nvPr/>
        </p:nvCxnSpPr>
        <p:spPr>
          <a:xfrm flipH="1" flipV="1">
            <a:off x="3472731" y="1661143"/>
            <a:ext cx="1085935" cy="1021977"/>
          </a:xfrm>
          <a:prstGeom prst="straightConnector1">
            <a:avLst/>
          </a:prstGeom>
          <a:ln>
            <a:solidFill>
              <a:srgbClr val="002C62"/>
            </a:solidFill>
            <a:tailEnd type="triangle"/>
          </a:ln>
        </p:spPr>
        <p:style>
          <a:lnRef idx="3">
            <a:schemeClr val="accent2"/>
          </a:lnRef>
          <a:fillRef idx="0">
            <a:schemeClr val="accent2"/>
          </a:fillRef>
          <a:effectRef idx="2">
            <a:schemeClr val="accent2"/>
          </a:effectRef>
          <a:fontRef idx="minor">
            <a:schemeClr val="tx1"/>
          </a:fontRef>
        </p:style>
      </p:cxnSp>
      <p:pic>
        <p:nvPicPr>
          <p:cNvPr id="10" name="图片 9">
            <a:extLst>
              <a:ext uri="{FF2B5EF4-FFF2-40B4-BE49-F238E27FC236}">
                <a16:creationId xmlns:a16="http://schemas.microsoft.com/office/drawing/2014/main" id="{0D3EBD70-C85E-4103-9CF8-F586A615BDD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027" b="66444" l="41193" r="59297"/>
                    </a14:imgEffect>
                  </a14:imgLayer>
                </a14:imgProps>
              </a:ext>
              <a:ext uri="{28A0092B-C50C-407E-A947-70E740481C1C}">
                <a14:useLocalDpi xmlns:a14="http://schemas.microsoft.com/office/drawing/2010/main" val="0"/>
              </a:ext>
            </a:extLst>
          </a:blip>
          <a:srcRect l="38930" t="47975" r="38440" b="31504"/>
          <a:stretch/>
        </p:blipFill>
        <p:spPr>
          <a:xfrm>
            <a:off x="4261757" y="2393288"/>
            <a:ext cx="595993" cy="579665"/>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7953358-2D75-4FDD-BC5A-A05E2F95806E}"/>
                  </a:ext>
                </a:extLst>
              </p:cNvPr>
              <p:cNvSpPr txBox="1"/>
              <p:nvPr/>
            </p:nvSpPr>
            <p:spPr>
              <a:xfrm>
                <a:off x="3903699" y="3424600"/>
                <a:ext cx="7796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CF05"/>
                          </a:solidFill>
                          <a:latin typeface="Cambria Math" panose="02040503050406030204" pitchFamily="18" charset="0"/>
                        </a:rPr>
                        <m:t>𝒎</m:t>
                      </m:r>
                      <m:acc>
                        <m:accPr>
                          <m:chr m:val="⃗"/>
                          <m:ctrlPr>
                            <a:rPr lang="en-US" sz="2400" b="1" i="1" smtClean="0">
                              <a:solidFill>
                                <a:srgbClr val="FFCF05"/>
                              </a:solidFill>
                              <a:latin typeface="Cambria Math" panose="02040503050406030204" pitchFamily="18" charset="0"/>
                            </a:rPr>
                          </m:ctrlPr>
                        </m:accPr>
                        <m:e>
                          <m:r>
                            <a:rPr lang="en-US" sz="2400" b="1" i="1" smtClean="0">
                              <a:solidFill>
                                <a:srgbClr val="FFCF05"/>
                              </a:solidFill>
                              <a:latin typeface="Cambria Math" panose="02040503050406030204" pitchFamily="18" charset="0"/>
                            </a:rPr>
                            <m:t>𝒈</m:t>
                          </m:r>
                        </m:e>
                      </m:acc>
                    </m:oMath>
                  </m:oMathPara>
                </a14:m>
                <a:endParaRPr lang="en-US" sz="2400" b="1" dirty="0">
                  <a:solidFill>
                    <a:srgbClr val="FFCF05"/>
                  </a:solidFill>
                </a:endParaRPr>
              </a:p>
            </p:txBody>
          </p:sp>
        </mc:Choice>
        <mc:Fallback xmlns="">
          <p:sp>
            <p:nvSpPr>
              <p:cNvPr id="23" name="文本框 22">
                <a:extLst>
                  <a:ext uri="{FF2B5EF4-FFF2-40B4-BE49-F238E27FC236}">
                    <a16:creationId xmlns:a16="http://schemas.microsoft.com/office/drawing/2014/main" id="{77953358-2D75-4FDD-BC5A-A05E2F95806E}"/>
                  </a:ext>
                </a:extLst>
              </p:cNvPr>
              <p:cNvSpPr txBox="1">
                <a:spLocks noRot="1" noChangeAspect="1" noMove="1" noResize="1" noEditPoints="1" noAdjustHandles="1" noChangeArrowheads="1" noChangeShapeType="1" noTextEdit="1"/>
              </p:cNvSpPr>
              <p:nvPr/>
            </p:nvSpPr>
            <p:spPr>
              <a:xfrm>
                <a:off x="3903699" y="3424600"/>
                <a:ext cx="779689"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F0698BF-C70B-418C-88C2-F03D50B1C335}"/>
                  </a:ext>
                </a:extLst>
              </p:cNvPr>
              <p:cNvSpPr txBox="1"/>
              <p:nvPr/>
            </p:nvSpPr>
            <p:spPr>
              <a:xfrm>
                <a:off x="6456695" y="1799308"/>
                <a:ext cx="7796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CF05"/>
                          </a:solidFill>
                          <a:latin typeface="Cambria Math" panose="02040503050406030204" pitchFamily="18" charset="0"/>
                        </a:rPr>
                        <m:t>𝒎</m:t>
                      </m:r>
                      <m:acc>
                        <m:accPr>
                          <m:chr m:val="⃗"/>
                          <m:ctrlPr>
                            <a:rPr lang="en-US" sz="2400" b="1" i="1" smtClean="0">
                              <a:solidFill>
                                <a:srgbClr val="FFCF05"/>
                              </a:solidFill>
                              <a:latin typeface="Cambria Math" panose="02040503050406030204" pitchFamily="18" charset="0"/>
                            </a:rPr>
                          </m:ctrlPr>
                        </m:accPr>
                        <m:e>
                          <m:r>
                            <a:rPr lang="en-US" sz="2400" b="1" i="1" smtClean="0">
                              <a:solidFill>
                                <a:srgbClr val="FFCF05"/>
                              </a:solidFill>
                              <a:latin typeface="Cambria Math" panose="02040503050406030204" pitchFamily="18" charset="0"/>
                            </a:rPr>
                            <m:t>𝒂</m:t>
                          </m:r>
                        </m:e>
                      </m:acc>
                    </m:oMath>
                  </m:oMathPara>
                </a14:m>
                <a:endParaRPr lang="en-US" sz="2400" b="1" dirty="0">
                  <a:solidFill>
                    <a:srgbClr val="FFCF05"/>
                  </a:solidFill>
                </a:endParaRPr>
              </a:p>
            </p:txBody>
          </p:sp>
        </mc:Choice>
        <mc:Fallback xmlns="">
          <p:sp>
            <p:nvSpPr>
              <p:cNvPr id="24" name="文本框 23">
                <a:extLst>
                  <a:ext uri="{FF2B5EF4-FFF2-40B4-BE49-F238E27FC236}">
                    <a16:creationId xmlns:a16="http://schemas.microsoft.com/office/drawing/2014/main" id="{3F0698BF-C70B-418C-88C2-F03D50B1C335}"/>
                  </a:ext>
                </a:extLst>
              </p:cNvPr>
              <p:cNvSpPr txBox="1">
                <a:spLocks noRot="1" noChangeAspect="1" noMove="1" noResize="1" noEditPoints="1" noAdjustHandles="1" noChangeArrowheads="1" noChangeShapeType="1" noTextEdit="1"/>
              </p:cNvSpPr>
              <p:nvPr/>
            </p:nvSpPr>
            <p:spPr>
              <a:xfrm>
                <a:off x="6456695" y="1799308"/>
                <a:ext cx="77968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ABA28E7-97BA-4C43-BE69-C00C63497F39}"/>
                  </a:ext>
                </a:extLst>
              </p:cNvPr>
              <p:cNvSpPr txBox="1"/>
              <p:nvPr/>
            </p:nvSpPr>
            <p:spPr>
              <a:xfrm>
                <a:off x="2916690" y="1130506"/>
                <a:ext cx="779689" cy="506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rgbClr val="002C62"/>
                              </a:solidFill>
                              <a:latin typeface="Cambria Math" panose="02040503050406030204" pitchFamily="18" charset="0"/>
                            </a:rPr>
                          </m:ctrlPr>
                        </m:accPr>
                        <m:e>
                          <m:r>
                            <a:rPr lang="en-US" sz="2400" b="1" i="1" smtClean="0">
                              <a:solidFill>
                                <a:srgbClr val="002C62"/>
                              </a:solidFill>
                              <a:latin typeface="Cambria Math" panose="02040503050406030204" pitchFamily="18" charset="0"/>
                            </a:rPr>
                            <m:t>𝑭</m:t>
                          </m:r>
                        </m:e>
                      </m:acc>
                    </m:oMath>
                  </m:oMathPara>
                </a14:m>
                <a:endParaRPr lang="en-US" sz="2400" b="1" dirty="0">
                  <a:solidFill>
                    <a:srgbClr val="002C62"/>
                  </a:solidFill>
                </a:endParaRPr>
              </a:p>
            </p:txBody>
          </p:sp>
        </mc:Choice>
        <mc:Fallback xmlns="">
          <p:sp>
            <p:nvSpPr>
              <p:cNvPr id="25" name="文本框 24">
                <a:extLst>
                  <a:ext uri="{FF2B5EF4-FFF2-40B4-BE49-F238E27FC236}">
                    <a16:creationId xmlns:a16="http://schemas.microsoft.com/office/drawing/2014/main" id="{9ABA28E7-97BA-4C43-BE69-C00C63497F39}"/>
                  </a:ext>
                </a:extLst>
              </p:cNvPr>
              <p:cNvSpPr txBox="1">
                <a:spLocks noRot="1" noChangeAspect="1" noMove="1" noResize="1" noEditPoints="1" noAdjustHandles="1" noChangeArrowheads="1" noChangeShapeType="1" noTextEdit="1"/>
              </p:cNvSpPr>
              <p:nvPr/>
            </p:nvSpPr>
            <p:spPr>
              <a:xfrm>
                <a:off x="2916690" y="1130506"/>
                <a:ext cx="779689" cy="50674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986F2E9-9CEB-4353-8CC6-8904C0F919F5}"/>
                  </a:ext>
                </a:extLst>
              </p:cNvPr>
              <p:cNvSpPr txBox="1"/>
              <p:nvPr/>
            </p:nvSpPr>
            <p:spPr>
              <a:xfrm>
                <a:off x="2892196" y="3886265"/>
                <a:ext cx="6315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文本框 30">
                <a:extLst>
                  <a:ext uri="{FF2B5EF4-FFF2-40B4-BE49-F238E27FC236}">
                    <a16:creationId xmlns:a16="http://schemas.microsoft.com/office/drawing/2014/main" id="{0986F2E9-9CEB-4353-8CC6-8904C0F919F5}"/>
                  </a:ext>
                </a:extLst>
              </p:cNvPr>
              <p:cNvSpPr txBox="1">
                <a:spLocks noRot="1" noChangeAspect="1" noMove="1" noResize="1" noEditPoints="1" noAdjustHandles="1" noChangeArrowheads="1" noChangeShapeType="1" noTextEdit="1"/>
              </p:cNvSpPr>
              <p:nvPr/>
            </p:nvSpPr>
            <p:spPr>
              <a:xfrm>
                <a:off x="2892196" y="3886265"/>
                <a:ext cx="63156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0DB296B-D7B1-41C8-B2CB-DB47CB5E0B7A}"/>
                  </a:ext>
                </a:extLst>
              </p:cNvPr>
              <p:cNvSpPr txBox="1"/>
              <p:nvPr/>
            </p:nvSpPr>
            <p:spPr>
              <a:xfrm>
                <a:off x="5826696" y="3177952"/>
                <a:ext cx="6315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 name="文本框 31">
                <a:extLst>
                  <a:ext uri="{FF2B5EF4-FFF2-40B4-BE49-F238E27FC236}">
                    <a16:creationId xmlns:a16="http://schemas.microsoft.com/office/drawing/2014/main" id="{F0DB296B-D7B1-41C8-B2CB-DB47CB5E0B7A}"/>
                  </a:ext>
                </a:extLst>
              </p:cNvPr>
              <p:cNvSpPr txBox="1">
                <a:spLocks noRot="1" noChangeAspect="1" noMove="1" noResize="1" noEditPoints="1" noAdjustHandles="1" noChangeArrowheads="1" noChangeShapeType="1" noTextEdit="1"/>
              </p:cNvSpPr>
              <p:nvPr/>
            </p:nvSpPr>
            <p:spPr>
              <a:xfrm>
                <a:off x="5826696" y="3177952"/>
                <a:ext cx="631560" cy="369332"/>
              </a:xfrm>
              <a:prstGeom prst="rect">
                <a:avLst/>
              </a:prstGeom>
              <a:blipFill>
                <a:blip r:embed="rId9"/>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47208BA-16DD-4D2D-A69C-3F4A2E93D409}"/>
                  </a:ext>
                </a:extLst>
              </p:cNvPr>
              <p:cNvSpPr txBox="1"/>
              <p:nvPr/>
            </p:nvSpPr>
            <p:spPr>
              <a:xfrm>
                <a:off x="3609184" y="1199211"/>
                <a:ext cx="6315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33" name="文本框 32">
                <a:extLst>
                  <a:ext uri="{FF2B5EF4-FFF2-40B4-BE49-F238E27FC236}">
                    <a16:creationId xmlns:a16="http://schemas.microsoft.com/office/drawing/2014/main" id="{747208BA-16DD-4D2D-A69C-3F4A2E93D409}"/>
                  </a:ext>
                </a:extLst>
              </p:cNvPr>
              <p:cNvSpPr txBox="1">
                <a:spLocks noRot="1" noChangeAspect="1" noMove="1" noResize="1" noEditPoints="1" noAdjustHandles="1" noChangeArrowheads="1" noChangeShapeType="1" noTextEdit="1"/>
              </p:cNvSpPr>
              <p:nvPr/>
            </p:nvSpPr>
            <p:spPr>
              <a:xfrm>
                <a:off x="3609184" y="1199211"/>
                <a:ext cx="63156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任意多边形: 形状 38">
                <a:extLst>
                  <a:ext uri="{FF2B5EF4-FFF2-40B4-BE49-F238E27FC236}">
                    <a16:creationId xmlns:a16="http://schemas.microsoft.com/office/drawing/2014/main" id="{3B1C1BB7-5144-472C-B8F9-E9E7837C0B37}"/>
                  </a:ext>
                </a:extLst>
              </p:cNvPr>
              <p:cNvSpPr/>
              <p:nvPr/>
            </p:nvSpPr>
            <p:spPr>
              <a:xfrm>
                <a:off x="6074148" y="4416078"/>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𝑉</m:t>
                          </m:r>
                        </m:e>
                        <m:sub>
                          <m:r>
                            <a:rPr lang="en-US" sz="2000" b="0" i="1" kern="1200" smtClean="0">
                              <a:latin typeface="Cambria Math" panose="02040503050406030204" pitchFamily="18" charset="0"/>
                            </a:rPr>
                            <m:t>𝑥</m:t>
                          </m:r>
                        </m:sub>
                      </m:sSub>
                    </m:oMath>
                  </m:oMathPara>
                </a14:m>
                <a:endParaRPr lang="en-US" sz="2000" kern="1200" dirty="0"/>
              </a:p>
            </p:txBody>
          </p:sp>
        </mc:Choice>
        <mc:Fallback xmlns="">
          <p:sp>
            <p:nvSpPr>
              <p:cNvPr id="39" name="任意多边形: 形状 38">
                <a:extLst>
                  <a:ext uri="{FF2B5EF4-FFF2-40B4-BE49-F238E27FC236}">
                    <a16:creationId xmlns:a16="http://schemas.microsoft.com/office/drawing/2014/main" id="{3B1C1BB7-5144-472C-B8F9-E9E7837C0B37}"/>
                  </a:ext>
                </a:extLst>
              </p:cNvPr>
              <p:cNvSpPr>
                <a:spLocks noRot="1" noChangeAspect="1" noMove="1" noResize="1" noEditPoints="1" noAdjustHandles="1" noChangeArrowheads="1" noChangeShapeType="1" noTextEdit="1"/>
              </p:cNvSpPr>
              <p:nvPr/>
            </p:nvSpPr>
            <p:spPr>
              <a:xfrm>
                <a:off x="6074148" y="4416078"/>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任意多边形: 形状 39">
                <a:extLst>
                  <a:ext uri="{FF2B5EF4-FFF2-40B4-BE49-F238E27FC236}">
                    <a16:creationId xmlns:a16="http://schemas.microsoft.com/office/drawing/2014/main" id="{8C3AE13C-8618-458E-A3D1-1A7353C93534}"/>
                  </a:ext>
                </a:extLst>
              </p:cNvPr>
              <p:cNvSpPr/>
              <p:nvPr/>
            </p:nvSpPr>
            <p:spPr>
              <a:xfrm>
                <a:off x="6074148" y="5042280"/>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𝑉</m:t>
                          </m:r>
                        </m:e>
                        <m:sub>
                          <m:r>
                            <a:rPr lang="en-US" sz="2000" b="0" i="1" kern="1200" smtClean="0">
                              <a:latin typeface="Cambria Math" panose="02040503050406030204" pitchFamily="18" charset="0"/>
                            </a:rPr>
                            <m:t>𝑦</m:t>
                          </m:r>
                        </m:sub>
                      </m:sSub>
                    </m:oMath>
                  </m:oMathPara>
                </a14:m>
                <a:endParaRPr lang="en-US" sz="2000" kern="1200" dirty="0"/>
              </a:p>
            </p:txBody>
          </p:sp>
        </mc:Choice>
        <mc:Fallback xmlns="">
          <p:sp>
            <p:nvSpPr>
              <p:cNvPr id="40" name="任意多边形: 形状 39">
                <a:extLst>
                  <a:ext uri="{FF2B5EF4-FFF2-40B4-BE49-F238E27FC236}">
                    <a16:creationId xmlns:a16="http://schemas.microsoft.com/office/drawing/2014/main" id="{8C3AE13C-8618-458E-A3D1-1A7353C93534}"/>
                  </a:ext>
                </a:extLst>
              </p:cNvPr>
              <p:cNvSpPr>
                <a:spLocks noRot="1" noChangeAspect="1" noMove="1" noResize="1" noEditPoints="1" noAdjustHandles="1" noChangeArrowheads="1" noChangeShapeType="1" noTextEdit="1"/>
              </p:cNvSpPr>
              <p:nvPr/>
            </p:nvSpPr>
            <p:spPr>
              <a:xfrm>
                <a:off x="6074148" y="5042280"/>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任意多边形: 形状 40">
                <a:extLst>
                  <a:ext uri="{FF2B5EF4-FFF2-40B4-BE49-F238E27FC236}">
                    <a16:creationId xmlns:a16="http://schemas.microsoft.com/office/drawing/2014/main" id="{84C438C5-F42E-41D9-AC13-44BF0E856691}"/>
                  </a:ext>
                </a:extLst>
              </p:cNvPr>
              <p:cNvSpPr/>
              <p:nvPr/>
            </p:nvSpPr>
            <p:spPr>
              <a:xfrm>
                <a:off x="6074148" y="5668482"/>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𝑉</m:t>
                          </m:r>
                        </m:e>
                        <m:sub>
                          <m:r>
                            <a:rPr lang="en-US" sz="2000" b="0" i="1" kern="1200" smtClean="0">
                              <a:latin typeface="Cambria Math" panose="02040503050406030204" pitchFamily="18" charset="0"/>
                            </a:rPr>
                            <m:t>𝑧</m:t>
                          </m:r>
                        </m:sub>
                      </m:sSub>
                    </m:oMath>
                  </m:oMathPara>
                </a14:m>
                <a:endParaRPr lang="en-US" sz="2000" kern="1200" dirty="0"/>
              </a:p>
            </p:txBody>
          </p:sp>
        </mc:Choice>
        <mc:Fallback xmlns="">
          <p:sp>
            <p:nvSpPr>
              <p:cNvPr id="41" name="任意多边形: 形状 40">
                <a:extLst>
                  <a:ext uri="{FF2B5EF4-FFF2-40B4-BE49-F238E27FC236}">
                    <a16:creationId xmlns:a16="http://schemas.microsoft.com/office/drawing/2014/main" id="{84C438C5-F42E-41D9-AC13-44BF0E856691}"/>
                  </a:ext>
                </a:extLst>
              </p:cNvPr>
              <p:cNvSpPr>
                <a:spLocks noRot="1" noChangeAspect="1" noMove="1" noResize="1" noEditPoints="1" noAdjustHandles="1" noChangeArrowheads="1" noChangeShapeType="1" noTextEdit="1"/>
              </p:cNvSpPr>
              <p:nvPr/>
            </p:nvSpPr>
            <p:spPr>
              <a:xfrm>
                <a:off x="6074148" y="5668482"/>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任意多边形: 形状 41">
                <a:extLst>
                  <a:ext uri="{FF2B5EF4-FFF2-40B4-BE49-F238E27FC236}">
                    <a16:creationId xmlns:a16="http://schemas.microsoft.com/office/drawing/2014/main" id="{91575C93-E241-4285-8961-F2E2B81D1CF6}"/>
                  </a:ext>
                </a:extLst>
              </p:cNvPr>
              <p:cNvSpPr/>
              <p:nvPr/>
            </p:nvSpPr>
            <p:spPr>
              <a:xfrm>
                <a:off x="1491256" y="4422428"/>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𝐹</m:t>
                          </m:r>
                        </m:e>
                        <m:sub>
                          <m:r>
                            <a:rPr lang="en-US" sz="2000" b="0" i="1" kern="1200" smtClean="0">
                              <a:latin typeface="Cambria Math" panose="02040503050406030204" pitchFamily="18" charset="0"/>
                            </a:rPr>
                            <m:t>𝑥</m:t>
                          </m:r>
                        </m:sub>
                      </m:sSub>
                    </m:oMath>
                  </m:oMathPara>
                </a14:m>
                <a:endParaRPr lang="en-US" sz="2000" kern="1200" dirty="0"/>
              </a:p>
            </p:txBody>
          </p:sp>
        </mc:Choice>
        <mc:Fallback xmlns="">
          <p:sp>
            <p:nvSpPr>
              <p:cNvPr id="42" name="任意多边形: 形状 41">
                <a:extLst>
                  <a:ext uri="{FF2B5EF4-FFF2-40B4-BE49-F238E27FC236}">
                    <a16:creationId xmlns:a16="http://schemas.microsoft.com/office/drawing/2014/main" id="{91575C93-E241-4285-8961-F2E2B81D1CF6}"/>
                  </a:ext>
                </a:extLst>
              </p:cNvPr>
              <p:cNvSpPr>
                <a:spLocks noRot="1" noChangeAspect="1" noMove="1" noResize="1" noEditPoints="1" noAdjustHandles="1" noChangeArrowheads="1" noChangeShapeType="1" noTextEdit="1"/>
              </p:cNvSpPr>
              <p:nvPr/>
            </p:nvSpPr>
            <p:spPr>
              <a:xfrm>
                <a:off x="1491256" y="4422428"/>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任意多边形: 形状 42">
                <a:extLst>
                  <a:ext uri="{FF2B5EF4-FFF2-40B4-BE49-F238E27FC236}">
                    <a16:creationId xmlns:a16="http://schemas.microsoft.com/office/drawing/2014/main" id="{7653E89A-3266-4849-9422-31D749995189}"/>
                  </a:ext>
                </a:extLst>
              </p:cNvPr>
              <p:cNvSpPr/>
              <p:nvPr/>
            </p:nvSpPr>
            <p:spPr>
              <a:xfrm>
                <a:off x="1491256" y="5048630"/>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𝐹</m:t>
                          </m:r>
                        </m:e>
                        <m:sub>
                          <m:r>
                            <a:rPr lang="en-US" sz="2000" b="0" i="1" kern="1200" smtClean="0">
                              <a:latin typeface="Cambria Math" panose="02040503050406030204" pitchFamily="18" charset="0"/>
                            </a:rPr>
                            <m:t>𝑦</m:t>
                          </m:r>
                        </m:sub>
                      </m:sSub>
                    </m:oMath>
                  </m:oMathPara>
                </a14:m>
                <a:endParaRPr lang="en-US" sz="2000" kern="1200" dirty="0"/>
              </a:p>
            </p:txBody>
          </p:sp>
        </mc:Choice>
        <mc:Fallback xmlns="">
          <p:sp>
            <p:nvSpPr>
              <p:cNvPr id="43" name="任意多边形: 形状 42">
                <a:extLst>
                  <a:ext uri="{FF2B5EF4-FFF2-40B4-BE49-F238E27FC236}">
                    <a16:creationId xmlns:a16="http://schemas.microsoft.com/office/drawing/2014/main" id="{7653E89A-3266-4849-9422-31D749995189}"/>
                  </a:ext>
                </a:extLst>
              </p:cNvPr>
              <p:cNvSpPr>
                <a:spLocks noRot="1" noChangeAspect="1" noMove="1" noResize="1" noEditPoints="1" noAdjustHandles="1" noChangeArrowheads="1" noChangeShapeType="1" noTextEdit="1"/>
              </p:cNvSpPr>
              <p:nvPr/>
            </p:nvSpPr>
            <p:spPr>
              <a:xfrm>
                <a:off x="1491256" y="5048630"/>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任意多边形: 形状 43">
                <a:extLst>
                  <a:ext uri="{FF2B5EF4-FFF2-40B4-BE49-F238E27FC236}">
                    <a16:creationId xmlns:a16="http://schemas.microsoft.com/office/drawing/2014/main" id="{287911A3-5800-4FCF-9397-D339269288AC}"/>
                  </a:ext>
                </a:extLst>
              </p:cNvPr>
              <p:cNvSpPr/>
              <p:nvPr/>
            </p:nvSpPr>
            <p:spPr>
              <a:xfrm>
                <a:off x="1491256" y="5674832"/>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6695" tIns="53995" rIns="66695" bIns="53995" numCol="1" spcCol="1270" anchor="ctr" anchorCtr="0">
                <a:noAutofit/>
              </a:bodyPr>
              <a:lstStyle/>
              <a:p>
                <a:pPr marL="0" lvl="0" indent="0" algn="ctr" defTabSz="8890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𝐹</m:t>
                          </m:r>
                        </m:e>
                        <m:sub>
                          <m:r>
                            <a:rPr lang="en-US" sz="2000" b="0" i="1" kern="1200" smtClean="0">
                              <a:latin typeface="Cambria Math" panose="02040503050406030204" pitchFamily="18" charset="0"/>
                            </a:rPr>
                            <m:t>𝑧</m:t>
                          </m:r>
                        </m:sub>
                      </m:sSub>
                    </m:oMath>
                  </m:oMathPara>
                </a14:m>
                <a:endParaRPr lang="en-US" sz="2000" kern="1200" dirty="0"/>
              </a:p>
            </p:txBody>
          </p:sp>
        </mc:Choice>
        <mc:Fallback xmlns="">
          <p:sp>
            <p:nvSpPr>
              <p:cNvPr id="44" name="任意多边形: 形状 43">
                <a:extLst>
                  <a:ext uri="{FF2B5EF4-FFF2-40B4-BE49-F238E27FC236}">
                    <a16:creationId xmlns:a16="http://schemas.microsoft.com/office/drawing/2014/main" id="{287911A3-5800-4FCF-9397-D339269288AC}"/>
                  </a:ext>
                </a:extLst>
              </p:cNvPr>
              <p:cNvSpPr>
                <a:spLocks noRot="1" noChangeAspect="1" noMove="1" noResize="1" noEditPoints="1" noAdjustHandles="1" noChangeArrowheads="1" noChangeShapeType="1" noTextEdit="1"/>
              </p:cNvSpPr>
              <p:nvPr/>
            </p:nvSpPr>
            <p:spPr>
              <a:xfrm>
                <a:off x="1491256" y="5674832"/>
                <a:ext cx="1480544" cy="542708"/>
              </a:xfrm>
              <a:custGeom>
                <a:avLst/>
                <a:gdLst>
                  <a:gd name="connsiteX0" fmla="*/ 0 w 2911823"/>
                  <a:gd name="connsiteY0" fmla="*/ 54271 h 542708"/>
                  <a:gd name="connsiteX1" fmla="*/ 54271 w 2911823"/>
                  <a:gd name="connsiteY1" fmla="*/ 0 h 542708"/>
                  <a:gd name="connsiteX2" fmla="*/ 2857552 w 2911823"/>
                  <a:gd name="connsiteY2" fmla="*/ 0 h 542708"/>
                  <a:gd name="connsiteX3" fmla="*/ 2911823 w 2911823"/>
                  <a:gd name="connsiteY3" fmla="*/ 54271 h 542708"/>
                  <a:gd name="connsiteX4" fmla="*/ 2911823 w 2911823"/>
                  <a:gd name="connsiteY4" fmla="*/ 488437 h 542708"/>
                  <a:gd name="connsiteX5" fmla="*/ 2857552 w 2911823"/>
                  <a:gd name="connsiteY5" fmla="*/ 542708 h 542708"/>
                  <a:gd name="connsiteX6" fmla="*/ 54271 w 2911823"/>
                  <a:gd name="connsiteY6" fmla="*/ 542708 h 542708"/>
                  <a:gd name="connsiteX7" fmla="*/ 0 w 2911823"/>
                  <a:gd name="connsiteY7" fmla="*/ 488437 h 542708"/>
                  <a:gd name="connsiteX8" fmla="*/ 0 w 2911823"/>
                  <a:gd name="connsiteY8" fmla="*/ 54271 h 5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1823" h="542708">
                    <a:moveTo>
                      <a:pt x="0" y="54271"/>
                    </a:moveTo>
                    <a:cubicBezTo>
                      <a:pt x="0" y="24298"/>
                      <a:pt x="24298" y="0"/>
                      <a:pt x="54271" y="0"/>
                    </a:cubicBezTo>
                    <a:lnTo>
                      <a:pt x="2857552" y="0"/>
                    </a:lnTo>
                    <a:cubicBezTo>
                      <a:pt x="2887525" y="0"/>
                      <a:pt x="2911823" y="24298"/>
                      <a:pt x="2911823" y="54271"/>
                    </a:cubicBezTo>
                    <a:lnTo>
                      <a:pt x="2911823" y="488437"/>
                    </a:lnTo>
                    <a:cubicBezTo>
                      <a:pt x="2911823" y="518410"/>
                      <a:pt x="2887525" y="542708"/>
                      <a:pt x="2857552" y="542708"/>
                    </a:cubicBezTo>
                    <a:lnTo>
                      <a:pt x="54271" y="542708"/>
                    </a:lnTo>
                    <a:cubicBezTo>
                      <a:pt x="24298" y="542708"/>
                      <a:pt x="0" y="518410"/>
                      <a:pt x="0" y="488437"/>
                    </a:cubicBezTo>
                    <a:lnTo>
                      <a:pt x="0" y="54271"/>
                    </a:lnTo>
                    <a:close/>
                  </a:path>
                </a:pathLst>
              </a:custGeom>
              <a:blipFill>
                <a:blip r:embed="rId16"/>
                <a:stretch>
                  <a:fillRect/>
                </a:stretch>
              </a:blipFill>
              <a:ln>
                <a:noFill/>
              </a:ln>
            </p:spPr>
            <p:txBody>
              <a:bodyPr/>
              <a:lstStyle/>
              <a:p>
                <a:r>
                  <a:rPr lang="en-US">
                    <a:noFill/>
                  </a:rPr>
                  <a:t> </a:t>
                </a:r>
              </a:p>
            </p:txBody>
          </p:sp>
        </mc:Fallback>
      </mc:AlternateContent>
      <p:sp>
        <p:nvSpPr>
          <p:cNvPr id="45" name="箭头: 右 44">
            <a:extLst>
              <a:ext uri="{FF2B5EF4-FFF2-40B4-BE49-F238E27FC236}">
                <a16:creationId xmlns:a16="http://schemas.microsoft.com/office/drawing/2014/main" id="{5AFF76A3-549C-4B80-AFC9-AAB63D248EF4}"/>
              </a:ext>
            </a:extLst>
          </p:cNvPr>
          <p:cNvSpPr/>
          <p:nvPr/>
        </p:nvSpPr>
        <p:spPr>
          <a:xfrm>
            <a:off x="3404507" y="5167993"/>
            <a:ext cx="2245179" cy="290749"/>
          </a:xfrm>
          <a:prstGeom prst="rightArrow">
            <a:avLst/>
          </a:prstGeom>
          <a:solidFill>
            <a:srgbClr val="FFC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91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B7629D34-5DC8-468F-928B-E801431675C0}"/>
              </a:ext>
            </a:extLst>
          </p:cNvPr>
          <p:cNvSpPr/>
          <p:nvPr/>
        </p:nvSpPr>
        <p:spPr>
          <a:xfrm rot="21247450">
            <a:off x="4896243" y="2384316"/>
            <a:ext cx="792088" cy="401034"/>
          </a:xfrm>
          <a:prstGeom prst="parallelogram">
            <a:avLst>
              <a:gd name="adj" fmla="val 94138"/>
            </a:avLst>
          </a:prstGeom>
          <a:solidFill>
            <a:srgbClr val="FFC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标题 2">
            <a:extLst>
              <a:ext uri="{FF2B5EF4-FFF2-40B4-BE49-F238E27FC236}">
                <a16:creationId xmlns:a16="http://schemas.microsoft.com/office/drawing/2014/main" id="{0F320D37-38C1-4328-B89F-D5E9157ECC5E}"/>
              </a:ext>
            </a:extLst>
          </p:cNvPr>
          <p:cNvSpPr>
            <a:spLocks noGrp="1"/>
          </p:cNvSpPr>
          <p:nvPr>
            <p:ph type="title"/>
          </p:nvPr>
        </p:nvSpPr>
        <p:spPr/>
        <p:txBody>
          <a:bodyPr/>
          <a:lstStyle/>
          <a:p>
            <a:r>
              <a:rPr lang="en-US" dirty="0"/>
              <a:t>New Method</a:t>
            </a:r>
          </a:p>
        </p:txBody>
      </p:sp>
      <p:sp>
        <p:nvSpPr>
          <p:cNvPr id="4" name="灯片编号占位符 3">
            <a:extLst>
              <a:ext uri="{FF2B5EF4-FFF2-40B4-BE49-F238E27FC236}">
                <a16:creationId xmlns:a16="http://schemas.microsoft.com/office/drawing/2014/main" id="{71E353A0-DFF1-4627-83A8-978198DD3BC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6" name="直接箭头连接符 5">
            <a:extLst>
              <a:ext uri="{FF2B5EF4-FFF2-40B4-BE49-F238E27FC236}">
                <a16:creationId xmlns:a16="http://schemas.microsoft.com/office/drawing/2014/main" id="{4959CFED-C0B1-43B5-8C7D-5ADDDFB67D31}"/>
              </a:ext>
            </a:extLst>
          </p:cNvPr>
          <p:cNvCxnSpPr>
            <a:cxnSpLocks/>
          </p:cNvCxnSpPr>
          <p:nvPr/>
        </p:nvCxnSpPr>
        <p:spPr>
          <a:xfrm flipH="1" flipV="1">
            <a:off x="4571988" y="1494076"/>
            <a:ext cx="648072" cy="11521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646AA4F5-C68D-42C2-84FA-3E1C667182A1}"/>
              </a:ext>
            </a:extLst>
          </p:cNvPr>
          <p:cNvCxnSpPr>
            <a:cxnSpLocks/>
          </p:cNvCxnSpPr>
          <p:nvPr/>
        </p:nvCxnSpPr>
        <p:spPr>
          <a:xfrm flipV="1">
            <a:off x="5220060" y="1638092"/>
            <a:ext cx="864096" cy="998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12">
            <a:extLst>
              <a:ext uri="{FF2B5EF4-FFF2-40B4-BE49-F238E27FC236}">
                <a16:creationId xmlns:a16="http://schemas.microsoft.com/office/drawing/2014/main" id="{BC87F331-778F-45E0-A4DF-05CCBE199773}"/>
              </a:ext>
            </a:extLst>
          </p:cNvPr>
          <p:cNvCxnSpPr>
            <a:cxnSpLocks/>
          </p:cNvCxnSpPr>
          <p:nvPr/>
        </p:nvCxnSpPr>
        <p:spPr>
          <a:xfrm flipV="1">
            <a:off x="5220060" y="2502188"/>
            <a:ext cx="1296144" cy="1348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C65727C-E9C3-49D0-93AB-DD4618548547}"/>
                  </a:ext>
                </a:extLst>
              </p:cNvPr>
              <p:cNvSpPr txBox="1"/>
              <p:nvPr/>
            </p:nvSpPr>
            <p:spPr>
              <a:xfrm>
                <a:off x="6516204" y="2358172"/>
                <a:ext cx="4320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文本框 15">
                <a:extLst>
                  <a:ext uri="{FF2B5EF4-FFF2-40B4-BE49-F238E27FC236}">
                    <a16:creationId xmlns:a16="http://schemas.microsoft.com/office/drawing/2014/main" id="{8C65727C-E9C3-49D0-93AB-DD4618548547}"/>
                  </a:ext>
                </a:extLst>
              </p:cNvPr>
              <p:cNvSpPr txBox="1">
                <a:spLocks noRot="1" noChangeAspect="1" noMove="1" noResize="1" noEditPoints="1" noAdjustHandles="1" noChangeArrowheads="1" noChangeShapeType="1" noTextEdit="1"/>
              </p:cNvSpPr>
              <p:nvPr/>
            </p:nvSpPr>
            <p:spPr>
              <a:xfrm>
                <a:off x="6516204" y="2358172"/>
                <a:ext cx="432048"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3C00EAC-FB76-46A6-8924-6B3A43172EAA}"/>
                  </a:ext>
                </a:extLst>
              </p:cNvPr>
              <p:cNvSpPr txBox="1"/>
              <p:nvPr/>
            </p:nvSpPr>
            <p:spPr>
              <a:xfrm>
                <a:off x="6084156" y="1412776"/>
                <a:ext cx="4320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文本框 16">
                <a:extLst>
                  <a:ext uri="{FF2B5EF4-FFF2-40B4-BE49-F238E27FC236}">
                    <a16:creationId xmlns:a16="http://schemas.microsoft.com/office/drawing/2014/main" id="{13C00EAC-FB76-46A6-8924-6B3A43172EAA}"/>
                  </a:ext>
                </a:extLst>
              </p:cNvPr>
              <p:cNvSpPr txBox="1">
                <a:spLocks noRot="1" noChangeAspect="1" noMove="1" noResize="1" noEditPoints="1" noAdjustHandles="1" noChangeArrowheads="1" noChangeShapeType="1" noTextEdit="1"/>
              </p:cNvSpPr>
              <p:nvPr/>
            </p:nvSpPr>
            <p:spPr>
              <a:xfrm>
                <a:off x="6084156" y="1412776"/>
                <a:ext cx="432048"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E83FE9F-74CE-42D3-A8E3-58CFA88D70A7}"/>
                  </a:ext>
                </a:extLst>
              </p:cNvPr>
              <p:cNvSpPr txBox="1"/>
              <p:nvPr/>
            </p:nvSpPr>
            <p:spPr>
              <a:xfrm>
                <a:off x="4283956" y="1124744"/>
                <a:ext cx="4320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文本框 17">
                <a:extLst>
                  <a:ext uri="{FF2B5EF4-FFF2-40B4-BE49-F238E27FC236}">
                    <a16:creationId xmlns:a16="http://schemas.microsoft.com/office/drawing/2014/main" id="{0E83FE9F-74CE-42D3-A8E3-58CFA88D70A7}"/>
                  </a:ext>
                </a:extLst>
              </p:cNvPr>
              <p:cNvSpPr txBox="1">
                <a:spLocks noRot="1" noChangeAspect="1" noMove="1" noResize="1" noEditPoints="1" noAdjustHandles="1" noChangeArrowheads="1" noChangeShapeType="1" noTextEdit="1"/>
              </p:cNvSpPr>
              <p:nvPr/>
            </p:nvSpPr>
            <p:spPr>
              <a:xfrm>
                <a:off x="4283956" y="1124744"/>
                <a:ext cx="432048" cy="369332"/>
              </a:xfrm>
              <a:prstGeom prst="rect">
                <a:avLst/>
              </a:prstGeom>
              <a:blipFill>
                <a:blip r:embed="rId4"/>
                <a:stretch>
                  <a:fillRect/>
                </a:stretch>
              </a:blipFill>
            </p:spPr>
            <p:txBody>
              <a:bodyPr/>
              <a:lstStyle/>
              <a:p>
                <a:r>
                  <a:rPr lang="en-US">
                    <a:noFill/>
                  </a:rPr>
                  <a:t> </a:t>
                </a:r>
              </a:p>
            </p:txBody>
          </p:sp>
        </mc:Fallback>
      </mc:AlternateContent>
      <p:cxnSp>
        <p:nvCxnSpPr>
          <p:cNvPr id="21" name="直接箭头连接符 20">
            <a:extLst>
              <a:ext uri="{FF2B5EF4-FFF2-40B4-BE49-F238E27FC236}">
                <a16:creationId xmlns:a16="http://schemas.microsoft.com/office/drawing/2014/main" id="{2E20CF30-64F0-4578-BC0D-E97020D63A2D}"/>
              </a:ext>
            </a:extLst>
          </p:cNvPr>
          <p:cNvCxnSpPr>
            <a:cxnSpLocks/>
            <a:stCxn id="22" idx="3"/>
          </p:cNvCxnSpPr>
          <p:nvPr/>
        </p:nvCxnSpPr>
        <p:spPr>
          <a:xfrm>
            <a:off x="4035742" y="2672366"/>
            <a:ext cx="789472" cy="0"/>
          </a:xfrm>
          <a:prstGeom prst="straightConnector1">
            <a:avLst/>
          </a:prstGeom>
          <a:ln>
            <a:solidFill>
              <a:srgbClr val="FFCF05"/>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FE32EE1C-4009-48DE-A618-16D9847AC6DB}"/>
              </a:ext>
            </a:extLst>
          </p:cNvPr>
          <p:cNvSpPr txBox="1"/>
          <p:nvPr/>
        </p:nvSpPr>
        <p:spPr>
          <a:xfrm>
            <a:off x="1619672" y="2410756"/>
            <a:ext cx="24160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F05"/>
                </a:solidFill>
                <a:effectLst/>
                <a:uLnTx/>
                <a:uFillTx/>
                <a:latin typeface="Calibri" panose="020F0502020204030204"/>
                <a:ea typeface="+mn-ea"/>
                <a:cs typeface="+mn-cs"/>
              </a:rPr>
              <a:t>Accelerometer</a:t>
            </a:r>
          </a:p>
        </p:txBody>
      </p:sp>
      <p:cxnSp>
        <p:nvCxnSpPr>
          <p:cNvPr id="27" name="直接箭头连接符 26">
            <a:extLst>
              <a:ext uri="{FF2B5EF4-FFF2-40B4-BE49-F238E27FC236}">
                <a16:creationId xmlns:a16="http://schemas.microsoft.com/office/drawing/2014/main" id="{8D0FDF13-49F2-4340-A9C9-0F3742CEF28D}"/>
              </a:ext>
            </a:extLst>
          </p:cNvPr>
          <p:cNvCxnSpPr>
            <a:cxnSpLocks/>
          </p:cNvCxnSpPr>
          <p:nvPr/>
        </p:nvCxnSpPr>
        <p:spPr>
          <a:xfrm>
            <a:off x="5220060" y="2610811"/>
            <a:ext cx="0" cy="592270"/>
          </a:xfrm>
          <a:prstGeom prst="straightConnector1">
            <a:avLst/>
          </a:prstGeom>
          <a:ln>
            <a:solidFill>
              <a:srgbClr val="C0504D"/>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843334D-52B3-416B-9844-E7AE2F047C94}"/>
                  </a:ext>
                </a:extLst>
              </p:cNvPr>
              <p:cNvSpPr txBox="1"/>
              <p:nvPr/>
            </p:nvSpPr>
            <p:spPr>
              <a:xfrm>
                <a:off x="5252251" y="2872445"/>
                <a:ext cx="5040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8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cs typeface="+mn-cs"/>
                            </a:rPr>
                            <m:t>𝑔</m:t>
                          </m:r>
                        </m:e>
                      </m:acc>
                    </m:oMath>
                  </m:oMathPara>
                </a14:m>
                <a:endParaRPr kumimoji="0" lang="en-US" sz="2800" b="0" i="0" u="none" strike="noStrike" kern="1200" cap="none" spc="0" normalizeH="0" baseline="0" noProof="0" dirty="0">
                  <a:ln>
                    <a:noFill/>
                  </a:ln>
                  <a:solidFill>
                    <a:srgbClr val="C0504D"/>
                  </a:solidFill>
                  <a:effectLst/>
                  <a:uLnTx/>
                  <a:uFillTx/>
                  <a:latin typeface="Calibri" panose="020F0502020204030204"/>
                  <a:ea typeface="+mn-ea"/>
                  <a:cs typeface="+mn-cs"/>
                </a:endParaRPr>
              </a:p>
            </p:txBody>
          </p:sp>
        </mc:Choice>
        <mc:Fallback xmlns="">
          <p:sp>
            <p:nvSpPr>
              <p:cNvPr id="30" name="文本框 29">
                <a:extLst>
                  <a:ext uri="{FF2B5EF4-FFF2-40B4-BE49-F238E27FC236}">
                    <a16:creationId xmlns:a16="http://schemas.microsoft.com/office/drawing/2014/main" id="{3843334D-52B3-416B-9844-E7AE2F047C94}"/>
                  </a:ext>
                </a:extLst>
              </p:cNvPr>
              <p:cNvSpPr txBox="1">
                <a:spLocks noRot="1" noChangeAspect="1" noMove="1" noResize="1" noEditPoints="1" noAdjustHandles="1" noChangeArrowheads="1" noChangeShapeType="1" noTextEdit="1"/>
              </p:cNvSpPr>
              <p:nvPr/>
            </p:nvSpPr>
            <p:spPr>
              <a:xfrm>
                <a:off x="5252251" y="2872445"/>
                <a:ext cx="504056" cy="523220"/>
              </a:xfrm>
              <a:prstGeom prst="rect">
                <a:avLst/>
              </a:prstGeom>
              <a:blipFill>
                <a:blip r:embed="rId5"/>
                <a:stretch>
                  <a:fillRect/>
                </a:stretch>
              </a:blipFill>
            </p:spPr>
            <p:txBody>
              <a:bodyPr/>
              <a:lstStyle/>
              <a:p>
                <a:r>
                  <a:rPr lang="en-US">
                    <a:noFill/>
                  </a:rPr>
                  <a:t> </a:t>
                </a:r>
              </a:p>
            </p:txBody>
          </p:sp>
        </mc:Fallback>
      </mc:AlternateContent>
      <p:cxnSp>
        <p:nvCxnSpPr>
          <p:cNvPr id="31" name="直接箭头连接符 30">
            <a:extLst>
              <a:ext uri="{FF2B5EF4-FFF2-40B4-BE49-F238E27FC236}">
                <a16:creationId xmlns:a16="http://schemas.microsoft.com/office/drawing/2014/main" id="{999DE76B-CF66-4803-8ED4-612C4FE3B12B}"/>
              </a:ext>
            </a:extLst>
          </p:cNvPr>
          <p:cNvCxnSpPr>
            <a:cxnSpLocks/>
          </p:cNvCxnSpPr>
          <p:nvPr/>
        </p:nvCxnSpPr>
        <p:spPr>
          <a:xfrm flipV="1">
            <a:off x="5220059" y="1871813"/>
            <a:ext cx="360041" cy="738998"/>
          </a:xfrm>
          <a:prstGeom prst="straightConnector1">
            <a:avLst/>
          </a:prstGeom>
          <a:ln>
            <a:solidFill>
              <a:srgbClr val="C0504D"/>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EBDF39-ACEF-4413-B048-D3FD37B7A09A}"/>
                  </a:ext>
                </a:extLst>
              </p:cNvPr>
              <p:cNvSpPr txBox="1"/>
              <p:nvPr/>
            </p:nvSpPr>
            <p:spPr>
              <a:xfrm>
                <a:off x="5148052" y="1350320"/>
                <a:ext cx="5040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8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dirty="0" smtClean="0">
                              <a:ln>
                                <a:noFill/>
                              </a:ln>
                              <a:solidFill>
                                <a:srgbClr val="C0504D"/>
                              </a:solidFill>
                              <a:effectLst/>
                              <a:uLnTx/>
                              <a:uFillTx/>
                              <a:latin typeface="Cambria Math" panose="02040503050406030204" pitchFamily="18" charset="0"/>
                              <a:ea typeface="+mn-ea"/>
                              <a:cs typeface="+mn-cs"/>
                            </a:rPr>
                            <m:t>𝑎</m:t>
                          </m:r>
                        </m:e>
                      </m:acc>
                    </m:oMath>
                  </m:oMathPara>
                </a14:m>
                <a:endParaRPr kumimoji="0" lang="en-US" sz="2800" b="0" i="0" u="none" strike="noStrike" kern="1200" cap="none" spc="0" normalizeH="0" baseline="0" noProof="0" dirty="0">
                  <a:ln>
                    <a:noFill/>
                  </a:ln>
                  <a:solidFill>
                    <a:srgbClr val="C0504D"/>
                  </a:solidFill>
                  <a:effectLst/>
                  <a:uLnTx/>
                  <a:uFillTx/>
                  <a:latin typeface="Calibri" panose="020F0502020204030204"/>
                  <a:ea typeface="+mn-ea"/>
                  <a:cs typeface="+mn-cs"/>
                </a:endParaRPr>
              </a:p>
            </p:txBody>
          </p:sp>
        </mc:Choice>
        <mc:Fallback xmlns="">
          <p:sp>
            <p:nvSpPr>
              <p:cNvPr id="32" name="文本框 31">
                <a:extLst>
                  <a:ext uri="{FF2B5EF4-FFF2-40B4-BE49-F238E27FC236}">
                    <a16:creationId xmlns:a16="http://schemas.microsoft.com/office/drawing/2014/main" id="{12EBDF39-ACEF-4413-B048-D3FD37B7A09A}"/>
                  </a:ext>
                </a:extLst>
              </p:cNvPr>
              <p:cNvSpPr txBox="1">
                <a:spLocks noRot="1" noChangeAspect="1" noMove="1" noResize="1" noEditPoints="1" noAdjustHandles="1" noChangeArrowheads="1" noChangeShapeType="1" noTextEdit="1"/>
              </p:cNvSpPr>
              <p:nvPr/>
            </p:nvSpPr>
            <p:spPr>
              <a:xfrm>
                <a:off x="5148052" y="1350320"/>
                <a:ext cx="50405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0" name="图示 39">
                <a:extLst>
                  <a:ext uri="{FF2B5EF4-FFF2-40B4-BE49-F238E27FC236}">
                    <a16:creationId xmlns:a16="http://schemas.microsoft.com/office/drawing/2014/main" id="{07711868-1976-4B9D-8E90-E430A3C9F8A8}"/>
                  </a:ext>
                </a:extLst>
              </p:cNvPr>
              <p:cNvGraphicFramePr/>
              <p:nvPr/>
            </p:nvGraphicFramePr>
            <p:xfrm>
              <a:off x="5076056" y="3506106"/>
              <a:ext cx="3639779" cy="27624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40" name="图示 39">
                <a:extLst>
                  <a:ext uri="{FF2B5EF4-FFF2-40B4-BE49-F238E27FC236}">
                    <a16:creationId xmlns:a16="http://schemas.microsoft.com/office/drawing/2014/main" id="{07711868-1976-4B9D-8E90-E430A3C9F8A8}"/>
                  </a:ext>
                </a:extLst>
              </p:cNvPr>
              <p:cNvGraphicFramePr/>
              <p:nvPr>
                <p:extLst>
                  <p:ext uri="{D42A27DB-BD31-4B8C-83A1-F6EECF244321}">
                    <p14:modId xmlns:p14="http://schemas.microsoft.com/office/powerpoint/2010/main" val="2364004721"/>
                  </p:ext>
                </p:extLst>
              </p:nvPr>
            </p:nvGraphicFramePr>
            <p:xfrm>
              <a:off x="5076056" y="3506106"/>
              <a:ext cx="3639779" cy="27624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
        <p:nvSpPr>
          <p:cNvPr id="53" name="文本框 52">
            <a:extLst>
              <a:ext uri="{FF2B5EF4-FFF2-40B4-BE49-F238E27FC236}">
                <a16:creationId xmlns:a16="http://schemas.microsoft.com/office/drawing/2014/main" id="{1D7470AC-E20A-480B-9F15-26AE79E98930}"/>
              </a:ext>
            </a:extLst>
          </p:cNvPr>
          <p:cNvSpPr txBox="1"/>
          <p:nvPr/>
        </p:nvSpPr>
        <p:spPr>
          <a:xfrm>
            <a:off x="683568" y="4102495"/>
            <a:ext cx="230425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Gesture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Acceleration</a:t>
            </a:r>
          </a:p>
        </p:txBody>
      </p:sp>
      <p:sp>
        <p:nvSpPr>
          <p:cNvPr id="54" name="箭头: 右 53">
            <a:extLst>
              <a:ext uri="{FF2B5EF4-FFF2-40B4-BE49-F238E27FC236}">
                <a16:creationId xmlns:a16="http://schemas.microsoft.com/office/drawing/2014/main" id="{DC99F144-CAF7-4DCC-92B7-9ACF952C9BF4}"/>
              </a:ext>
            </a:extLst>
          </p:cNvPr>
          <p:cNvSpPr/>
          <p:nvPr/>
        </p:nvSpPr>
        <p:spPr>
          <a:xfrm>
            <a:off x="2987824" y="4581128"/>
            <a:ext cx="1889972" cy="523195"/>
          </a:xfrm>
          <a:prstGeom prst="rightArrow">
            <a:avLst/>
          </a:prstGeom>
          <a:solidFill>
            <a:srgbClr val="00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934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C3C3F98-2ED1-4B1A-8526-C9206A873541}"/>
                  </a:ext>
                </a:extLst>
              </p:cNvPr>
              <p:cNvSpPr>
                <a:spLocks noGrp="1"/>
              </p:cNvSpPr>
              <p:nvPr>
                <p:ph idx="1"/>
              </p:nvPr>
            </p:nvSpPr>
            <p:spPr/>
            <p:txBody>
              <a:bodyPr/>
              <a:lstStyle/>
              <a:p>
                <a:r>
                  <a:rPr lang="en-US" dirty="0"/>
                  <a:t>Solution:</a:t>
                </a:r>
              </a:p>
              <a:p>
                <a:pPr lvl="1"/>
                <a:r>
                  <a:rPr lang="en-US" dirty="0">
                    <a:solidFill>
                      <a:schemeClr val="tx1"/>
                    </a:solidFill>
                  </a:rPr>
                  <a:t>Magic: approximation</a:t>
                </a:r>
              </a:p>
              <a:p>
                <a:pPr lvl="1"/>
                <a14:m>
                  <m:oMath xmlns:m="http://schemas.openxmlformats.org/officeDocument/2006/math">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𝐾𝑡</m:t>
                        </m:r>
                      </m:sup>
                    </m:sSup>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𝜔</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𝜙</m:t>
                        </m:r>
                        <m:r>
                          <a:rPr lang="en-US" i="1">
                            <a:solidFill>
                              <a:schemeClr val="tx1"/>
                            </a:solidFill>
                            <a:latin typeface="Cambria Math" panose="02040503050406030204" pitchFamily="18" charset="0"/>
                          </a:rPr>
                          <m:t>)</m:t>
                        </m:r>
                      </m:e>
                    </m:func>
                  </m:oMath>
                </a14:m>
                <a:endParaRPr lang="en-US" dirty="0">
                  <a:solidFill>
                    <a:schemeClr val="tx1"/>
                  </a:solidFill>
                </a:endParaRPr>
              </a:p>
            </p:txBody>
          </p:sp>
        </mc:Choice>
        <mc:Fallback xmlns="">
          <p:sp>
            <p:nvSpPr>
              <p:cNvPr id="2" name="内容占位符 1">
                <a:extLst>
                  <a:ext uri="{FF2B5EF4-FFF2-40B4-BE49-F238E27FC236}">
                    <a16:creationId xmlns:a16="http://schemas.microsoft.com/office/drawing/2014/main" id="{BC3C3F98-2ED1-4B1A-8526-C9206A873541}"/>
                  </a:ext>
                </a:extLst>
              </p:cNvPr>
              <p:cNvSpPr>
                <a:spLocks noGrp="1" noRot="1" noChangeAspect="1" noMove="1" noResize="1" noEditPoints="1" noAdjustHandles="1" noChangeArrowheads="1" noChangeShapeType="1" noTextEdit="1"/>
              </p:cNvSpPr>
              <p:nvPr>
                <p:ph idx="1"/>
              </p:nvPr>
            </p:nvSpPr>
            <p:spPr>
              <a:blipFill>
                <a:blip r:embed="rId2"/>
                <a:stretch>
                  <a:fillRect l="-593" t="-1615"/>
                </a:stretch>
              </a:blipFill>
            </p:spPr>
            <p:txBody>
              <a:bodyPr/>
              <a:lstStyle/>
              <a:p>
                <a:r>
                  <a:rPr lang="en-US">
                    <a:noFill/>
                  </a:rPr>
                  <a:t> </a:t>
                </a:r>
              </a:p>
            </p:txBody>
          </p:sp>
        </mc:Fallback>
      </mc:AlternateContent>
      <p:sp>
        <p:nvSpPr>
          <p:cNvPr id="3" name="标题 2">
            <a:extLst>
              <a:ext uri="{FF2B5EF4-FFF2-40B4-BE49-F238E27FC236}">
                <a16:creationId xmlns:a16="http://schemas.microsoft.com/office/drawing/2014/main" id="{4E0C9040-B615-4A13-9832-F31524E534AB}"/>
              </a:ext>
            </a:extLst>
          </p:cNvPr>
          <p:cNvSpPr>
            <a:spLocks noGrp="1"/>
          </p:cNvSpPr>
          <p:nvPr>
            <p:ph type="title"/>
          </p:nvPr>
        </p:nvSpPr>
        <p:spPr/>
        <p:txBody>
          <a:bodyPr/>
          <a:lstStyle/>
          <a:p>
            <a:r>
              <a:rPr lang="en-US" dirty="0"/>
              <a:t>New Method</a:t>
            </a:r>
          </a:p>
        </p:txBody>
      </p:sp>
      <p:sp>
        <p:nvSpPr>
          <p:cNvPr id="4" name="灯片编号占位符 3">
            <a:extLst>
              <a:ext uri="{FF2B5EF4-FFF2-40B4-BE49-F238E27FC236}">
                <a16:creationId xmlns:a16="http://schemas.microsoft.com/office/drawing/2014/main" id="{088444AB-95C5-4BD1-A1DA-F43451ADFB2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pic>
        <p:nvPicPr>
          <p:cNvPr id="5" name="图片 4" descr="图片包含 地图, 文字&#10;&#10;描述已自动生成">
            <a:extLst>
              <a:ext uri="{FF2B5EF4-FFF2-40B4-BE49-F238E27FC236}">
                <a16:creationId xmlns:a16="http://schemas.microsoft.com/office/drawing/2014/main" id="{FD539F3E-5C9B-4517-BD72-B07BDAC78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4" y="2996952"/>
            <a:ext cx="3528392" cy="2646294"/>
          </a:xfrm>
          <a:prstGeom prst="rect">
            <a:avLst/>
          </a:prstGeom>
        </p:spPr>
      </p:pic>
      <p:sp>
        <p:nvSpPr>
          <p:cNvPr id="6" name="文本框 5">
            <a:extLst>
              <a:ext uri="{FF2B5EF4-FFF2-40B4-BE49-F238E27FC236}">
                <a16:creationId xmlns:a16="http://schemas.microsoft.com/office/drawing/2014/main" id="{A8E2144A-90D0-4402-9C0C-FA53ECBC06CF}"/>
              </a:ext>
            </a:extLst>
          </p:cNvPr>
          <p:cNvSpPr txBox="1"/>
          <p:nvPr/>
        </p:nvSpPr>
        <p:spPr>
          <a:xfrm>
            <a:off x="2206080" y="5714092"/>
            <a:ext cx="47525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Amazing Result!</a:t>
            </a:r>
          </a:p>
        </p:txBody>
      </p:sp>
    </p:spTree>
    <p:extLst>
      <p:ext uri="{BB962C8B-B14F-4D97-AF65-F5344CB8AC3E}">
        <p14:creationId xmlns:p14="http://schemas.microsoft.com/office/powerpoint/2010/main" val="4350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41FEAE-CDCA-4F68-9192-8E6D2DFDDD9D}"/>
              </a:ext>
            </a:extLst>
          </p:cNvPr>
          <p:cNvSpPr>
            <a:spLocks noGrp="1"/>
          </p:cNvSpPr>
          <p:nvPr>
            <p:ph idx="1"/>
          </p:nvPr>
        </p:nvSpPr>
        <p:spPr/>
        <p:txBody>
          <a:bodyPr/>
          <a:lstStyle/>
          <a:p>
            <a:r>
              <a:rPr lang="en-US" dirty="0"/>
              <a:t>Problem</a:t>
            </a:r>
          </a:p>
          <a:p>
            <a:pPr lvl="1"/>
            <a:r>
              <a:rPr lang="en-US" dirty="0">
                <a:solidFill>
                  <a:schemeClr val="tx1"/>
                </a:solidFill>
              </a:rPr>
              <a:t>Can method based on accelerometer work?</a:t>
            </a:r>
          </a:p>
          <a:p>
            <a:pPr lvl="1"/>
            <a:r>
              <a:rPr lang="en-US" dirty="0">
                <a:solidFill>
                  <a:schemeClr val="tx1"/>
                </a:solidFill>
              </a:rPr>
              <a:t>How well does method based on accelerometer work, compared with old method?</a:t>
            </a:r>
          </a:p>
        </p:txBody>
      </p:sp>
      <p:sp>
        <p:nvSpPr>
          <p:cNvPr id="3" name="标题 2">
            <a:extLst>
              <a:ext uri="{FF2B5EF4-FFF2-40B4-BE49-F238E27FC236}">
                <a16:creationId xmlns:a16="http://schemas.microsoft.com/office/drawing/2014/main" id="{DB7F81BA-243A-46DB-823E-55DFF5887E55}"/>
              </a:ext>
            </a:extLst>
          </p:cNvPr>
          <p:cNvSpPr>
            <a:spLocks noGrp="1"/>
          </p:cNvSpPr>
          <p:nvPr>
            <p:ph type="title"/>
          </p:nvPr>
        </p:nvSpPr>
        <p:spPr/>
        <p:txBody>
          <a:bodyPr/>
          <a:lstStyle/>
          <a:p>
            <a:r>
              <a:rPr lang="en-US" dirty="0"/>
              <a:t>Problem</a:t>
            </a:r>
          </a:p>
        </p:txBody>
      </p:sp>
      <p:sp>
        <p:nvSpPr>
          <p:cNvPr id="4" name="灯片编号占位符 3">
            <a:extLst>
              <a:ext uri="{FF2B5EF4-FFF2-40B4-BE49-F238E27FC236}">
                <a16:creationId xmlns:a16="http://schemas.microsoft.com/office/drawing/2014/main" id="{8DB3A2A4-BFBC-440E-93B5-509646B19F9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1003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E304F92-A62A-4A80-BC7A-8805ABCC52D1}"/>
              </a:ext>
            </a:extLst>
          </p:cNvPr>
          <p:cNvSpPr>
            <a:spLocks noGrp="1"/>
          </p:cNvSpPr>
          <p:nvPr>
            <p:ph type="sldNum" sz="quarter" idx="4"/>
          </p:nvPr>
        </p:nvSpPr>
        <p:spPr/>
        <p:txBody>
          <a:bodyPr/>
          <a:lstStyle/>
          <a:p>
            <a:fld id="{0C913308-F349-4B6D-A68A-DD1791B4A57B}" type="slidenum">
              <a:rPr lang="zh-CN" altLang="en-US" smtClean="0"/>
              <a:pPr/>
              <a:t>14</a:t>
            </a:fld>
            <a:endParaRPr lang="zh-CN" altLang="en-US" dirty="0"/>
          </a:p>
        </p:txBody>
      </p:sp>
      <p:sp>
        <p:nvSpPr>
          <p:cNvPr id="5" name="标题 1">
            <a:extLst>
              <a:ext uri="{FF2B5EF4-FFF2-40B4-BE49-F238E27FC236}">
                <a16:creationId xmlns:a16="http://schemas.microsoft.com/office/drawing/2014/main" id="{C4C92748-611E-456E-96BF-ECAB56712557}"/>
              </a:ext>
            </a:extLst>
          </p:cNvPr>
          <p:cNvSpPr>
            <a:spLocks noGrp="1"/>
          </p:cNvSpPr>
          <p:nvPr>
            <p:ph type="ctrTitle"/>
          </p:nvPr>
        </p:nvSpPr>
        <p:spPr>
          <a:xfrm>
            <a:off x="685800" y="2389532"/>
            <a:ext cx="7772400" cy="923330"/>
          </a:xfrm>
        </p:spPr>
        <p:txBody>
          <a:bodyPr/>
          <a:lstStyle/>
          <a:p>
            <a:r>
              <a:rPr lang="en-US" sz="5400" i="1" dirty="0"/>
              <a:t>Experiment</a:t>
            </a:r>
          </a:p>
        </p:txBody>
      </p:sp>
      <p:sp>
        <p:nvSpPr>
          <p:cNvPr id="6" name="内容占位符 2">
            <a:extLst>
              <a:ext uri="{FF2B5EF4-FFF2-40B4-BE49-F238E27FC236}">
                <a16:creationId xmlns:a16="http://schemas.microsoft.com/office/drawing/2014/main" id="{5EEEEFDA-2E88-4441-9815-283C08ABCCAE}"/>
              </a:ext>
            </a:extLst>
          </p:cNvPr>
          <p:cNvSpPr>
            <a:spLocks noGrp="1"/>
          </p:cNvSpPr>
          <p:nvPr>
            <p:ph sz="quarter" idx="10"/>
          </p:nvPr>
        </p:nvSpPr>
        <p:spPr>
          <a:xfrm>
            <a:off x="-609600" y="4221090"/>
            <a:ext cx="10363200" cy="523220"/>
          </a:xfrm>
        </p:spPr>
        <p:txBody>
          <a:bodyPr/>
          <a:lstStyle/>
          <a:p>
            <a:r>
              <a:rPr lang="en-US" b="1" dirty="0">
                <a:solidFill>
                  <a:srgbClr val="003D7F"/>
                </a:solidFill>
              </a:rPr>
              <a:t>Junjie Luo</a:t>
            </a:r>
          </a:p>
        </p:txBody>
      </p:sp>
    </p:spTree>
    <p:extLst>
      <p:ext uri="{BB962C8B-B14F-4D97-AF65-F5344CB8AC3E}">
        <p14:creationId xmlns:p14="http://schemas.microsoft.com/office/powerpoint/2010/main" val="41512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445C24-EB7B-45C4-8D4B-77539B5640B9}"/>
              </a:ext>
            </a:extLst>
          </p:cNvPr>
          <p:cNvSpPr>
            <a:spLocks noGrp="1"/>
          </p:cNvSpPr>
          <p:nvPr>
            <p:ph idx="1"/>
          </p:nvPr>
        </p:nvSpPr>
        <p:spPr>
          <a:xfrm>
            <a:off x="467544" y="1340768"/>
            <a:ext cx="8229600" cy="4907632"/>
          </a:xfrm>
        </p:spPr>
        <p:txBody>
          <a:bodyPr/>
          <a:lstStyle/>
          <a:p>
            <a:r>
              <a:rPr lang="en-US" dirty="0">
                <a:solidFill>
                  <a:schemeClr val="tx1"/>
                </a:solidFill>
              </a:rPr>
              <a:t>Equipment</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3" name="标题 2">
            <a:extLst>
              <a:ext uri="{FF2B5EF4-FFF2-40B4-BE49-F238E27FC236}">
                <a16:creationId xmlns:a16="http://schemas.microsoft.com/office/drawing/2014/main" id="{EC9E2588-B674-4EC3-8A0F-A8A916B011C8}"/>
              </a:ext>
            </a:extLst>
          </p:cNvPr>
          <p:cNvSpPr>
            <a:spLocks noGrp="1"/>
          </p:cNvSpPr>
          <p:nvPr>
            <p:ph type="title"/>
          </p:nvPr>
        </p:nvSpPr>
        <p:spPr/>
        <p:txBody>
          <a:bodyPr/>
          <a:lstStyle/>
          <a:p>
            <a:r>
              <a:rPr lang="en-US" altLang="zh-CN" dirty="0"/>
              <a:t>Equipment</a:t>
            </a:r>
            <a:endParaRPr lang="en-US" dirty="0"/>
          </a:p>
        </p:txBody>
      </p:sp>
      <p:pic>
        <p:nvPicPr>
          <p:cNvPr id="5" name="Picture 4">
            <a:extLst>
              <a:ext uri="{FF2B5EF4-FFF2-40B4-BE49-F238E27FC236}">
                <a16:creationId xmlns:a16="http://schemas.microsoft.com/office/drawing/2014/main" id="{3BA2BA02-1B5C-4B35-A38D-FB6DE949F31C}"/>
              </a:ext>
            </a:extLst>
          </p:cNvPr>
          <p:cNvPicPr>
            <a:picLocks noChangeAspect="1"/>
          </p:cNvPicPr>
          <p:nvPr/>
        </p:nvPicPr>
        <p:blipFill rotWithShape="1">
          <a:blip r:embed="rId3"/>
          <a:srcRect t="33626"/>
          <a:stretch/>
        </p:blipFill>
        <p:spPr>
          <a:xfrm>
            <a:off x="1716880" y="2319716"/>
            <a:ext cx="4882535" cy="2433596"/>
          </a:xfrm>
          <a:prstGeom prst="rect">
            <a:avLst/>
          </a:prstGeom>
        </p:spPr>
      </p:pic>
      <p:cxnSp>
        <p:nvCxnSpPr>
          <p:cNvPr id="7" name="Straight Arrow Connector 6">
            <a:extLst>
              <a:ext uri="{FF2B5EF4-FFF2-40B4-BE49-F238E27FC236}">
                <a16:creationId xmlns:a16="http://schemas.microsoft.com/office/drawing/2014/main" id="{CC2A90E2-098C-438E-8007-3FF4B3A3933E}"/>
              </a:ext>
            </a:extLst>
          </p:cNvPr>
          <p:cNvCxnSpPr>
            <a:cxnSpLocks/>
          </p:cNvCxnSpPr>
          <p:nvPr/>
        </p:nvCxnSpPr>
        <p:spPr>
          <a:xfrm>
            <a:off x="2085975" y="3894516"/>
            <a:ext cx="4078605" cy="0"/>
          </a:xfrm>
          <a:prstGeom prst="straightConnector1">
            <a:avLst/>
          </a:prstGeom>
          <a:ln w="158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7131D80-B57D-44C9-8ABD-DD3B51E7FDC2}"/>
              </a:ext>
            </a:extLst>
          </p:cNvPr>
          <p:cNvCxnSpPr/>
          <p:nvPr/>
        </p:nvCxnSpPr>
        <p:spPr>
          <a:xfrm>
            <a:off x="6467475" y="3447594"/>
            <a:ext cx="117475"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420EE89-4673-48CA-9051-5571C9809AB0}"/>
              </a:ext>
            </a:extLst>
          </p:cNvPr>
          <p:cNvCxnSpPr/>
          <p:nvPr/>
        </p:nvCxnSpPr>
        <p:spPr>
          <a:xfrm>
            <a:off x="6467475" y="3555544"/>
            <a:ext cx="117475"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0910D76-B63E-4C2B-984A-8A76FB3308B6}"/>
              </a:ext>
            </a:extLst>
          </p:cNvPr>
          <p:cNvCxnSpPr/>
          <p:nvPr/>
        </p:nvCxnSpPr>
        <p:spPr>
          <a:xfrm>
            <a:off x="6473825" y="2588345"/>
            <a:ext cx="117475"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5C8C1E8-DA49-4C33-BF2E-E3FAAD94FBFE}"/>
              </a:ext>
            </a:extLst>
          </p:cNvPr>
          <p:cNvCxnSpPr/>
          <p:nvPr/>
        </p:nvCxnSpPr>
        <p:spPr>
          <a:xfrm>
            <a:off x="6473825" y="2899495"/>
            <a:ext cx="117475"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3ABCB27-A4B4-479A-A6C8-0B0979EB83C6}"/>
              </a:ext>
            </a:extLst>
          </p:cNvPr>
          <p:cNvCxnSpPr/>
          <p:nvPr/>
        </p:nvCxnSpPr>
        <p:spPr>
          <a:xfrm>
            <a:off x="6526212" y="3212644"/>
            <a:ext cx="0" cy="23495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94CA2B7-2CD4-4519-AD3B-01D44AC11AD0}"/>
              </a:ext>
            </a:extLst>
          </p:cNvPr>
          <p:cNvCxnSpPr/>
          <p:nvPr/>
        </p:nvCxnSpPr>
        <p:spPr>
          <a:xfrm>
            <a:off x="6532562" y="2353395"/>
            <a:ext cx="0" cy="23495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516F0D0-ABE3-4199-9B5A-F7A481CE8617}"/>
              </a:ext>
            </a:extLst>
          </p:cNvPr>
          <p:cNvCxnSpPr>
            <a:cxnSpLocks/>
          </p:cNvCxnSpPr>
          <p:nvPr/>
        </p:nvCxnSpPr>
        <p:spPr>
          <a:xfrm flipV="1">
            <a:off x="6527799" y="3555544"/>
            <a:ext cx="0" cy="22225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E3CF0F1-439B-4687-8D91-D87FA04C14F6}"/>
              </a:ext>
            </a:extLst>
          </p:cNvPr>
          <p:cNvCxnSpPr>
            <a:cxnSpLocks/>
          </p:cNvCxnSpPr>
          <p:nvPr/>
        </p:nvCxnSpPr>
        <p:spPr>
          <a:xfrm flipV="1">
            <a:off x="6534309" y="2899495"/>
            <a:ext cx="0" cy="22225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C1BE917-BB54-44AA-98F8-26A5269F3050}"/>
              </a:ext>
            </a:extLst>
          </p:cNvPr>
          <p:cNvSpPr txBox="1"/>
          <p:nvPr/>
        </p:nvSpPr>
        <p:spPr>
          <a:xfrm>
            <a:off x="6643687" y="3354716"/>
            <a:ext cx="992579" cy="307777"/>
          </a:xfrm>
          <a:prstGeom prst="rect">
            <a:avLst/>
          </a:prstGeom>
          <a:noFill/>
        </p:spPr>
        <p:txBody>
          <a:bodyPr wrap="none" rtlCol="0">
            <a:spAutoFit/>
          </a:bodyPr>
          <a:lstStyle/>
          <a:p>
            <a:r>
              <a:rPr lang="en-US" sz="1400" dirty="0"/>
              <a:t>Thickness t</a:t>
            </a:r>
          </a:p>
        </p:txBody>
      </p:sp>
      <p:sp>
        <p:nvSpPr>
          <p:cNvPr id="24" name="TextBox 23">
            <a:extLst>
              <a:ext uri="{FF2B5EF4-FFF2-40B4-BE49-F238E27FC236}">
                <a16:creationId xmlns:a16="http://schemas.microsoft.com/office/drawing/2014/main" id="{966E6D8E-D869-470F-8377-1BDEEC2FD777}"/>
              </a:ext>
            </a:extLst>
          </p:cNvPr>
          <p:cNvSpPr txBox="1"/>
          <p:nvPr/>
        </p:nvSpPr>
        <p:spPr>
          <a:xfrm>
            <a:off x="6629453" y="2571736"/>
            <a:ext cx="771365" cy="307777"/>
          </a:xfrm>
          <a:prstGeom prst="rect">
            <a:avLst/>
          </a:prstGeom>
          <a:noFill/>
        </p:spPr>
        <p:txBody>
          <a:bodyPr wrap="none" rtlCol="0">
            <a:spAutoFit/>
          </a:bodyPr>
          <a:lstStyle/>
          <a:p>
            <a:r>
              <a:rPr lang="en-US" sz="1400" dirty="0"/>
              <a:t>Width b</a:t>
            </a:r>
          </a:p>
        </p:txBody>
      </p:sp>
      <p:sp>
        <p:nvSpPr>
          <p:cNvPr id="25" name="TextBox 24">
            <a:extLst>
              <a:ext uri="{FF2B5EF4-FFF2-40B4-BE49-F238E27FC236}">
                <a16:creationId xmlns:a16="http://schemas.microsoft.com/office/drawing/2014/main" id="{91F6E446-EE75-4D79-A2D1-019031255159}"/>
              </a:ext>
            </a:extLst>
          </p:cNvPr>
          <p:cNvSpPr txBox="1"/>
          <p:nvPr/>
        </p:nvSpPr>
        <p:spPr>
          <a:xfrm>
            <a:off x="3920100" y="3910472"/>
            <a:ext cx="783099" cy="307777"/>
          </a:xfrm>
          <a:prstGeom prst="rect">
            <a:avLst/>
          </a:prstGeom>
          <a:noFill/>
        </p:spPr>
        <p:txBody>
          <a:bodyPr wrap="none" rtlCol="0">
            <a:spAutoFit/>
          </a:bodyPr>
          <a:lstStyle/>
          <a:p>
            <a:r>
              <a:rPr lang="en-US" sz="1400" dirty="0"/>
              <a:t>Length t</a:t>
            </a:r>
          </a:p>
        </p:txBody>
      </p:sp>
      <p:sp>
        <p:nvSpPr>
          <p:cNvPr id="26" name="TextBox 25">
            <a:extLst>
              <a:ext uri="{FF2B5EF4-FFF2-40B4-BE49-F238E27FC236}">
                <a16:creationId xmlns:a16="http://schemas.microsoft.com/office/drawing/2014/main" id="{E229B432-EC65-4EBE-823A-3DE73CAE2149}"/>
              </a:ext>
            </a:extLst>
          </p:cNvPr>
          <p:cNvSpPr txBox="1"/>
          <p:nvPr/>
        </p:nvSpPr>
        <p:spPr>
          <a:xfrm>
            <a:off x="3784395" y="1868304"/>
            <a:ext cx="1394934" cy="307777"/>
          </a:xfrm>
          <a:prstGeom prst="rect">
            <a:avLst/>
          </a:prstGeom>
          <a:noFill/>
        </p:spPr>
        <p:txBody>
          <a:bodyPr wrap="none" rtlCol="0">
            <a:spAutoFit/>
          </a:bodyPr>
          <a:lstStyle/>
          <a:p>
            <a:r>
              <a:rPr lang="en-US" sz="1400" dirty="0"/>
              <a:t>Aluminum beam</a:t>
            </a:r>
          </a:p>
        </p:txBody>
      </p:sp>
      <p:sp>
        <p:nvSpPr>
          <p:cNvPr id="27" name="TextBox 26">
            <a:extLst>
              <a:ext uri="{FF2B5EF4-FFF2-40B4-BE49-F238E27FC236}">
                <a16:creationId xmlns:a16="http://schemas.microsoft.com/office/drawing/2014/main" id="{CC22F91A-D9BC-449D-A5B3-F6BD54C57849}"/>
              </a:ext>
            </a:extLst>
          </p:cNvPr>
          <p:cNvSpPr txBox="1"/>
          <p:nvPr/>
        </p:nvSpPr>
        <p:spPr>
          <a:xfrm>
            <a:off x="2241447" y="1884938"/>
            <a:ext cx="646331" cy="307777"/>
          </a:xfrm>
          <a:prstGeom prst="rect">
            <a:avLst/>
          </a:prstGeom>
          <a:noFill/>
        </p:spPr>
        <p:txBody>
          <a:bodyPr wrap="none" rtlCol="0">
            <a:spAutoFit/>
          </a:bodyPr>
          <a:lstStyle/>
          <a:p>
            <a:r>
              <a:rPr lang="en-US" sz="1400" dirty="0"/>
              <a:t>Clamp</a:t>
            </a:r>
          </a:p>
        </p:txBody>
      </p:sp>
      <p:cxnSp>
        <p:nvCxnSpPr>
          <p:cNvPr id="29" name="Straight Connector 28">
            <a:extLst>
              <a:ext uri="{FF2B5EF4-FFF2-40B4-BE49-F238E27FC236}">
                <a16:creationId xmlns:a16="http://schemas.microsoft.com/office/drawing/2014/main" id="{E98CA16B-DFFF-4E80-AB57-27F739874E2B}"/>
              </a:ext>
            </a:extLst>
          </p:cNvPr>
          <p:cNvCxnSpPr>
            <a:cxnSpLocks/>
            <a:stCxn id="27" idx="2"/>
          </p:cNvCxnSpPr>
          <p:nvPr/>
        </p:nvCxnSpPr>
        <p:spPr>
          <a:xfrm flipH="1">
            <a:off x="2034260" y="2192715"/>
            <a:ext cx="530353" cy="524108"/>
          </a:xfrm>
          <a:prstGeom prst="line">
            <a:avLst/>
          </a:prstGeom>
          <a:ln w="158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A9076A5-1E70-4092-8CD6-0BB13E1E137B}"/>
              </a:ext>
            </a:extLst>
          </p:cNvPr>
          <p:cNvCxnSpPr>
            <a:cxnSpLocks/>
          </p:cNvCxnSpPr>
          <p:nvPr/>
        </p:nvCxnSpPr>
        <p:spPr>
          <a:xfrm flipH="1">
            <a:off x="2073125" y="2192715"/>
            <a:ext cx="506630" cy="1137404"/>
          </a:xfrm>
          <a:prstGeom prst="line">
            <a:avLst/>
          </a:prstGeom>
          <a:ln w="158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10067565-CF48-49B3-BC0D-1C1D24152DB0}"/>
              </a:ext>
            </a:extLst>
          </p:cNvPr>
          <p:cNvCxnSpPr>
            <a:cxnSpLocks/>
            <a:stCxn id="26" idx="2"/>
          </p:cNvCxnSpPr>
          <p:nvPr/>
        </p:nvCxnSpPr>
        <p:spPr>
          <a:xfrm flipH="1">
            <a:off x="4036051" y="2176081"/>
            <a:ext cx="445811" cy="572502"/>
          </a:xfrm>
          <a:prstGeom prst="line">
            <a:avLst/>
          </a:prstGeom>
          <a:ln w="158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1D08B4F-21F6-48A7-BF58-B8575450FE3A}"/>
              </a:ext>
            </a:extLst>
          </p:cNvPr>
          <p:cNvCxnSpPr>
            <a:cxnSpLocks/>
          </p:cNvCxnSpPr>
          <p:nvPr/>
        </p:nvCxnSpPr>
        <p:spPr>
          <a:xfrm flipH="1">
            <a:off x="4311649" y="2192715"/>
            <a:ext cx="177409" cy="1298784"/>
          </a:xfrm>
          <a:prstGeom prst="line">
            <a:avLst/>
          </a:prstGeom>
          <a:ln w="15875"/>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3A06182-0E9C-4EF3-B62F-FBF71CFF6515}"/>
              </a:ext>
            </a:extLst>
          </p:cNvPr>
          <p:cNvSpPr txBox="1"/>
          <p:nvPr/>
        </p:nvSpPr>
        <p:spPr>
          <a:xfrm>
            <a:off x="5454928" y="1884938"/>
            <a:ext cx="1952329" cy="307777"/>
          </a:xfrm>
          <a:prstGeom prst="rect">
            <a:avLst/>
          </a:prstGeom>
          <a:noFill/>
        </p:spPr>
        <p:txBody>
          <a:bodyPr wrap="none" rtlCol="0">
            <a:spAutoFit/>
          </a:bodyPr>
          <a:lstStyle/>
          <a:p>
            <a:r>
              <a:rPr lang="en-US" sz="1400" dirty="0"/>
              <a:t>ADXL337 Accelerometer</a:t>
            </a:r>
          </a:p>
        </p:txBody>
      </p:sp>
      <p:cxnSp>
        <p:nvCxnSpPr>
          <p:cNvPr id="44" name="Straight Connector 43">
            <a:extLst>
              <a:ext uri="{FF2B5EF4-FFF2-40B4-BE49-F238E27FC236}">
                <a16:creationId xmlns:a16="http://schemas.microsoft.com/office/drawing/2014/main" id="{DC4BBFAD-C9C6-4038-9272-B10BA1D83AFA}"/>
              </a:ext>
            </a:extLst>
          </p:cNvPr>
          <p:cNvCxnSpPr>
            <a:cxnSpLocks/>
            <a:stCxn id="42" idx="2"/>
          </p:cNvCxnSpPr>
          <p:nvPr/>
        </p:nvCxnSpPr>
        <p:spPr>
          <a:xfrm flipH="1">
            <a:off x="6156960" y="2192715"/>
            <a:ext cx="274133" cy="484531"/>
          </a:xfrm>
          <a:prstGeom prst="line">
            <a:avLst/>
          </a:prstGeom>
          <a:ln w="158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735F997-4FEA-49E8-B424-C43924F387C6}"/>
              </a:ext>
            </a:extLst>
          </p:cNvPr>
          <p:cNvCxnSpPr>
            <a:cxnSpLocks/>
            <a:stCxn id="42" idx="2"/>
          </p:cNvCxnSpPr>
          <p:nvPr/>
        </p:nvCxnSpPr>
        <p:spPr>
          <a:xfrm flipH="1">
            <a:off x="6149765" y="2192715"/>
            <a:ext cx="281328" cy="1222376"/>
          </a:xfrm>
          <a:prstGeom prst="line">
            <a:avLst/>
          </a:prstGeom>
          <a:ln w="15875"/>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D7E4B41E-D99A-4ED8-89D3-579DF80F1D25}"/>
              </a:ext>
            </a:extLst>
          </p:cNvPr>
          <p:cNvSpPr txBox="1"/>
          <p:nvPr/>
        </p:nvSpPr>
        <p:spPr>
          <a:xfrm>
            <a:off x="839366" y="2553915"/>
            <a:ext cx="847476" cy="307777"/>
          </a:xfrm>
          <a:prstGeom prst="rect">
            <a:avLst/>
          </a:prstGeom>
          <a:noFill/>
        </p:spPr>
        <p:txBody>
          <a:bodyPr wrap="none" rtlCol="0">
            <a:spAutoFit/>
          </a:bodyPr>
          <a:lstStyle/>
          <a:p>
            <a:r>
              <a:rPr lang="en-US" sz="1400" dirty="0"/>
              <a:t>Top </a:t>
            </a:r>
            <a:r>
              <a:rPr lang="en-US" altLang="zh-CN" sz="1400" dirty="0"/>
              <a:t>View</a:t>
            </a:r>
            <a:endParaRPr lang="en-US" sz="1400" dirty="0"/>
          </a:p>
        </p:txBody>
      </p:sp>
      <p:sp>
        <p:nvSpPr>
          <p:cNvPr id="54" name="TextBox 53">
            <a:extLst>
              <a:ext uri="{FF2B5EF4-FFF2-40B4-BE49-F238E27FC236}">
                <a16:creationId xmlns:a16="http://schemas.microsoft.com/office/drawing/2014/main" id="{EFA8EFF5-1C7A-498B-915E-5C46FD5CA6B0}"/>
              </a:ext>
            </a:extLst>
          </p:cNvPr>
          <p:cNvSpPr txBox="1"/>
          <p:nvPr/>
        </p:nvSpPr>
        <p:spPr>
          <a:xfrm>
            <a:off x="848456" y="3354716"/>
            <a:ext cx="893899" cy="307777"/>
          </a:xfrm>
          <a:prstGeom prst="rect">
            <a:avLst/>
          </a:prstGeom>
          <a:noFill/>
        </p:spPr>
        <p:txBody>
          <a:bodyPr wrap="none" rtlCol="0">
            <a:spAutoFit/>
          </a:bodyPr>
          <a:lstStyle/>
          <a:p>
            <a:r>
              <a:rPr lang="en-US" sz="1400" dirty="0"/>
              <a:t>Side View</a:t>
            </a:r>
          </a:p>
        </p:txBody>
      </p:sp>
      <p:cxnSp>
        <p:nvCxnSpPr>
          <p:cNvPr id="56" name="Straight Arrow Connector 55">
            <a:extLst>
              <a:ext uri="{FF2B5EF4-FFF2-40B4-BE49-F238E27FC236}">
                <a16:creationId xmlns:a16="http://schemas.microsoft.com/office/drawing/2014/main" id="{5A72AD46-E409-40B8-A596-F0CB079A2F0A}"/>
              </a:ext>
            </a:extLst>
          </p:cNvPr>
          <p:cNvCxnSpPr>
            <a:cxnSpLocks/>
          </p:cNvCxnSpPr>
          <p:nvPr/>
        </p:nvCxnSpPr>
        <p:spPr>
          <a:xfrm>
            <a:off x="6156960" y="3570784"/>
            <a:ext cx="0" cy="647465"/>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2706F2D8-DFFD-4953-B307-E1CAF6C6212E}"/>
              </a:ext>
            </a:extLst>
          </p:cNvPr>
          <p:cNvSpPr txBox="1"/>
          <p:nvPr/>
        </p:nvSpPr>
        <p:spPr>
          <a:xfrm>
            <a:off x="6265720" y="4084430"/>
            <a:ext cx="2459391" cy="369332"/>
          </a:xfrm>
          <a:prstGeom prst="rect">
            <a:avLst/>
          </a:prstGeom>
          <a:noFill/>
        </p:spPr>
        <p:txBody>
          <a:bodyPr wrap="none" rtlCol="0">
            <a:spAutoFit/>
          </a:bodyPr>
          <a:lstStyle/>
          <a:p>
            <a:r>
              <a:rPr lang="en-US" b="1" dirty="0"/>
              <a:t>Vibration (Acceleration)</a:t>
            </a:r>
          </a:p>
        </p:txBody>
      </p:sp>
      <p:pic>
        <p:nvPicPr>
          <p:cNvPr id="67" name="Picture 66">
            <a:extLst>
              <a:ext uri="{FF2B5EF4-FFF2-40B4-BE49-F238E27FC236}">
                <a16:creationId xmlns:a16="http://schemas.microsoft.com/office/drawing/2014/main" id="{D8CE8845-BF4E-4784-B06D-51F7D8D87261}"/>
              </a:ext>
            </a:extLst>
          </p:cNvPr>
          <p:cNvPicPr>
            <a:picLocks noChangeAspect="1"/>
          </p:cNvPicPr>
          <p:nvPr/>
        </p:nvPicPr>
        <p:blipFill rotWithShape="1">
          <a:blip r:embed="rId4"/>
          <a:srcRect t="4785" r="2947" b="2783"/>
          <a:stretch/>
        </p:blipFill>
        <p:spPr>
          <a:xfrm>
            <a:off x="1984587" y="4205421"/>
            <a:ext cx="4347120" cy="2122692"/>
          </a:xfrm>
          <a:prstGeom prst="rect">
            <a:avLst/>
          </a:prstGeom>
        </p:spPr>
      </p:pic>
      <p:sp>
        <p:nvSpPr>
          <p:cNvPr id="31" name="灯片编号占位符 3">
            <a:extLst>
              <a:ext uri="{FF2B5EF4-FFF2-40B4-BE49-F238E27FC236}">
                <a16:creationId xmlns:a16="http://schemas.microsoft.com/office/drawing/2014/main" id="{6346F2D2-4301-4223-9D58-57FA9EEE70CB}"/>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15</a:t>
            </a:fld>
            <a:endParaRPr lang="zh-CN" altLang="en-US" dirty="0"/>
          </a:p>
        </p:txBody>
      </p:sp>
    </p:spTree>
    <p:extLst>
      <p:ext uri="{BB962C8B-B14F-4D97-AF65-F5344CB8AC3E}">
        <p14:creationId xmlns:p14="http://schemas.microsoft.com/office/powerpoint/2010/main" val="171318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
            <a:extLst>
              <a:ext uri="{FF2B5EF4-FFF2-40B4-BE49-F238E27FC236}">
                <a16:creationId xmlns:a16="http://schemas.microsoft.com/office/drawing/2014/main" id="{C0C305EE-6BD7-4F46-BAE3-6792FDF46E0B}"/>
              </a:ext>
            </a:extLst>
          </p:cNvPr>
          <p:cNvSpPr/>
          <p:nvPr/>
        </p:nvSpPr>
        <p:spPr>
          <a:xfrm rot="17918441">
            <a:off x="5590657" y="3321556"/>
            <a:ext cx="684979" cy="482983"/>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3" name="Title 2">
            <a:extLst>
              <a:ext uri="{FF2B5EF4-FFF2-40B4-BE49-F238E27FC236}">
                <a16:creationId xmlns:a16="http://schemas.microsoft.com/office/drawing/2014/main" id="{CCBEC0AA-67B9-4D7A-85EB-D6583BFA2561}"/>
              </a:ext>
            </a:extLst>
          </p:cNvPr>
          <p:cNvSpPr>
            <a:spLocks noGrp="1"/>
          </p:cNvSpPr>
          <p:nvPr>
            <p:ph type="title"/>
          </p:nvPr>
        </p:nvSpPr>
        <p:spPr/>
        <p:txBody>
          <a:bodyPr/>
          <a:lstStyle/>
          <a:p>
            <a:r>
              <a:rPr lang="en-US" dirty="0"/>
              <a:t>Procedure</a:t>
            </a:r>
          </a:p>
        </p:txBody>
      </p:sp>
      <p:sp>
        <p:nvSpPr>
          <p:cNvPr id="4" name="Oval 65">
            <a:extLst>
              <a:ext uri="{FF2B5EF4-FFF2-40B4-BE49-F238E27FC236}">
                <a16:creationId xmlns:a16="http://schemas.microsoft.com/office/drawing/2014/main" id="{220CA00F-5DD0-4E84-A8FF-1A2F676DF8DD}"/>
              </a:ext>
            </a:extLst>
          </p:cNvPr>
          <p:cNvSpPr>
            <a:spLocks noChangeArrowheads="1"/>
          </p:cNvSpPr>
          <p:nvPr/>
        </p:nvSpPr>
        <p:spPr bwMode="auto">
          <a:xfrm rot="10800000">
            <a:off x="2956214" y="5203256"/>
            <a:ext cx="1758873" cy="202104"/>
          </a:xfrm>
          <a:prstGeom prst="ellipse">
            <a:avLst/>
          </a:prstGeom>
          <a:gradFill rotWithShape="1">
            <a:gsLst>
              <a:gs pos="16000">
                <a:srgbClr val="5D4225"/>
              </a:gs>
              <a:gs pos="78000">
                <a:srgbClr val="EEECE1">
                  <a:alpha val="0"/>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solidFill>
                <a:srgbClr val="000000"/>
              </a:solidFill>
              <a:latin typeface="Arial" pitchFamily="34" charset="0"/>
              <a:ea typeface="宋体" pitchFamily="2" charset="-122"/>
            </a:endParaRPr>
          </a:p>
        </p:txBody>
      </p:sp>
      <p:sp>
        <p:nvSpPr>
          <p:cNvPr id="7" name="矩形 2">
            <a:extLst>
              <a:ext uri="{FF2B5EF4-FFF2-40B4-BE49-F238E27FC236}">
                <a16:creationId xmlns:a16="http://schemas.microsoft.com/office/drawing/2014/main" id="{21D2C5DF-7936-4E2C-B5A6-A6359AF27FF5}"/>
              </a:ext>
            </a:extLst>
          </p:cNvPr>
          <p:cNvSpPr/>
          <p:nvPr/>
        </p:nvSpPr>
        <p:spPr>
          <a:xfrm rot="20300863">
            <a:off x="4270111" y="4273877"/>
            <a:ext cx="845221" cy="482984"/>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sp>
        <p:nvSpPr>
          <p:cNvPr id="8" name="矩形 2">
            <a:extLst>
              <a:ext uri="{FF2B5EF4-FFF2-40B4-BE49-F238E27FC236}">
                <a16:creationId xmlns:a16="http://schemas.microsoft.com/office/drawing/2014/main" id="{52D80E58-6E72-47C4-BB5B-4AFCA47A5884}"/>
              </a:ext>
            </a:extLst>
          </p:cNvPr>
          <p:cNvSpPr/>
          <p:nvPr/>
        </p:nvSpPr>
        <p:spPr>
          <a:xfrm rot="15315196">
            <a:off x="3279403" y="3739274"/>
            <a:ext cx="844092" cy="482983"/>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gradFill flip="none" rotWithShape="1">
            <a:gsLst>
              <a:gs pos="0">
                <a:sysClr val="window" lastClr="FFFFFF">
                  <a:lumMod val="85000"/>
                  <a:shade val="30000"/>
                  <a:satMod val="115000"/>
                </a:sysClr>
              </a:gs>
              <a:gs pos="3000">
                <a:sysClr val="window" lastClr="FFFFFF">
                  <a:lumMod val="85000"/>
                  <a:shade val="67500"/>
                  <a:satMod val="115000"/>
                </a:sysClr>
              </a:gs>
              <a:gs pos="100000">
                <a:sysClr val="window" lastClr="FFFFFF">
                  <a:lumMod val="85000"/>
                  <a:shade val="100000"/>
                  <a:satMod val="115000"/>
                </a:sysClr>
              </a:gs>
              <a:gs pos="24000">
                <a:sysClr val="window" lastClr="FFFFFF">
                  <a:lumMod val="95000"/>
                </a:sysClr>
              </a:gs>
            </a:gsLst>
            <a:lin ang="0" scaled="1"/>
            <a:tileRect/>
          </a:gra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a:endParaRPr>
          </a:p>
        </p:txBody>
      </p:sp>
      <p:grpSp>
        <p:nvGrpSpPr>
          <p:cNvPr id="9" name="Group 16">
            <a:extLst>
              <a:ext uri="{FF2B5EF4-FFF2-40B4-BE49-F238E27FC236}">
                <a16:creationId xmlns:a16="http://schemas.microsoft.com/office/drawing/2014/main" id="{6BCD8C93-E5E8-448F-A8F6-637A253C5595}"/>
              </a:ext>
            </a:extLst>
          </p:cNvPr>
          <p:cNvGrpSpPr>
            <a:grpSpLocks/>
          </p:cNvGrpSpPr>
          <p:nvPr/>
        </p:nvGrpSpPr>
        <p:grpSpPr bwMode="auto">
          <a:xfrm>
            <a:off x="3196024" y="4274664"/>
            <a:ext cx="1176990" cy="994179"/>
            <a:chOff x="3865326" y="4847662"/>
            <a:chExt cx="1655660" cy="1399886"/>
          </a:xfrm>
        </p:grpSpPr>
        <p:grpSp>
          <p:nvGrpSpPr>
            <p:cNvPr id="10" name="组合 53">
              <a:extLst>
                <a:ext uri="{FF2B5EF4-FFF2-40B4-BE49-F238E27FC236}">
                  <a16:creationId xmlns:a16="http://schemas.microsoft.com/office/drawing/2014/main" id="{6C23528D-02F3-42AF-8A9A-BF3D57B8F6BB}"/>
                </a:ext>
              </a:extLst>
            </p:cNvPr>
            <p:cNvGrpSpPr>
              <a:grpSpLocks/>
            </p:cNvGrpSpPr>
            <p:nvPr/>
          </p:nvGrpSpPr>
          <p:grpSpPr bwMode="auto">
            <a:xfrm rot="759468">
              <a:off x="4121100" y="4847662"/>
              <a:ext cx="1399886" cy="1399886"/>
              <a:chOff x="3239852" y="1844824"/>
              <a:chExt cx="2664296" cy="2664296"/>
            </a:xfrm>
          </p:grpSpPr>
          <p:sp>
            <p:nvSpPr>
              <p:cNvPr id="23" name="椭圆 83">
                <a:extLst>
                  <a:ext uri="{FF2B5EF4-FFF2-40B4-BE49-F238E27FC236}">
                    <a16:creationId xmlns:a16="http://schemas.microsoft.com/office/drawing/2014/main" id="{FA7ED5B9-D28C-434D-92F5-2D649CCCCFE7}"/>
                  </a:ext>
                </a:extLst>
              </p:cNvPr>
              <p:cNvSpPr/>
              <p:nvPr/>
            </p:nvSpPr>
            <p:spPr>
              <a:xfrm>
                <a:off x="3239470" y="1844866"/>
                <a:ext cx="2664682" cy="2664296"/>
              </a:xfrm>
              <a:prstGeom prst="ellipse">
                <a:avLst/>
              </a:prstGeom>
              <a:solidFill>
                <a:schemeClr val="bg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24" name="椭圆 84">
                <a:extLst>
                  <a:ext uri="{FF2B5EF4-FFF2-40B4-BE49-F238E27FC236}">
                    <a16:creationId xmlns:a16="http://schemas.microsoft.com/office/drawing/2014/main" id="{F63886BB-F4E4-45C0-8A25-9B8A211DCF37}"/>
                  </a:ext>
                </a:extLst>
              </p:cNvPr>
              <p:cNvSpPr/>
              <p:nvPr/>
            </p:nvSpPr>
            <p:spPr>
              <a:xfrm>
                <a:off x="3546002" y="2150974"/>
                <a:ext cx="2051997" cy="2051997"/>
              </a:xfrm>
              <a:prstGeom prst="ellipse">
                <a:avLst/>
              </a:prstGeom>
              <a:solidFill>
                <a:schemeClr val="accent5"/>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grpSp>
        <p:sp>
          <p:nvSpPr>
            <p:cNvPr id="11" name="椭圆 69">
              <a:extLst>
                <a:ext uri="{FF2B5EF4-FFF2-40B4-BE49-F238E27FC236}">
                  <a16:creationId xmlns:a16="http://schemas.microsoft.com/office/drawing/2014/main" id="{D7E3E988-0B48-4D86-99DA-13B8214C4593}"/>
                </a:ext>
              </a:extLst>
            </p:cNvPr>
            <p:cNvSpPr/>
            <p:nvPr/>
          </p:nvSpPr>
          <p:spPr>
            <a:xfrm>
              <a:off x="3865326" y="5619034"/>
              <a:ext cx="438612" cy="438612"/>
            </a:xfrm>
            <a:prstGeom prst="ellipse">
              <a:avLst/>
            </a:prstGeom>
            <a:solidFill>
              <a:schemeClr val="accent5"/>
            </a:solidFill>
            <a:ln w="57150" cap="flat" cmpd="sng" algn="ctr">
              <a:solidFill>
                <a:sysClr val="window" lastClr="FFFFFF"/>
              </a:solidFill>
              <a:prstDash val="solid"/>
            </a:ln>
            <a:effectLst>
              <a:innerShdw blurRad="139700" dist="50800" dir="13500000">
                <a:prstClr val="black">
                  <a:alpha val="45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12" name="TextBox 11">
              <a:extLst>
                <a:ext uri="{FF2B5EF4-FFF2-40B4-BE49-F238E27FC236}">
                  <a16:creationId xmlns:a16="http://schemas.microsoft.com/office/drawing/2014/main" id="{B01EA908-81F5-46CF-95A5-623A66059DE9}"/>
                </a:ext>
              </a:extLst>
            </p:cNvPr>
            <p:cNvSpPr txBox="1"/>
            <p:nvPr/>
          </p:nvSpPr>
          <p:spPr>
            <a:xfrm flipH="1">
              <a:off x="3886958" y="5647509"/>
              <a:ext cx="412726" cy="476712"/>
            </a:xfrm>
            <a:prstGeom prst="rect">
              <a:avLst/>
            </a:prstGeom>
            <a:noFill/>
          </p:spPr>
          <p:txBody>
            <a:bodyPr>
              <a:spAutoFit/>
            </a:bodyPr>
            <a:lstStyle/>
            <a:p>
              <a:pPr algn="ctr" eaLnBrk="1" hangingPunct="1">
                <a:lnSpc>
                  <a:spcPct val="80000"/>
                </a:lnSpc>
                <a:defRPr/>
              </a:pPr>
              <a:r>
                <a:rPr lang="en-US" altLang="zh-CN"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rPr>
                <a:t>2</a:t>
              </a:r>
              <a:endParaRPr lang="zh-CN" altLang="en-US"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endParaRPr>
            </a:p>
          </p:txBody>
        </p:sp>
      </p:grpSp>
      <p:grpSp>
        <p:nvGrpSpPr>
          <p:cNvPr id="44" name="Group 15">
            <a:extLst>
              <a:ext uri="{FF2B5EF4-FFF2-40B4-BE49-F238E27FC236}">
                <a16:creationId xmlns:a16="http://schemas.microsoft.com/office/drawing/2014/main" id="{B4E26586-6B7D-4A12-AEC1-895FC8B256F7}"/>
              </a:ext>
            </a:extLst>
          </p:cNvPr>
          <p:cNvGrpSpPr>
            <a:grpSpLocks/>
          </p:cNvGrpSpPr>
          <p:nvPr/>
        </p:nvGrpSpPr>
        <p:grpSpPr bwMode="auto">
          <a:xfrm>
            <a:off x="5002599" y="3706799"/>
            <a:ext cx="1254011" cy="995307"/>
            <a:chOff x="6147784" y="3914419"/>
            <a:chExt cx="1764676" cy="1399886"/>
          </a:xfrm>
        </p:grpSpPr>
        <p:grpSp>
          <p:nvGrpSpPr>
            <p:cNvPr id="45" name="组合 51">
              <a:extLst>
                <a:ext uri="{FF2B5EF4-FFF2-40B4-BE49-F238E27FC236}">
                  <a16:creationId xmlns:a16="http://schemas.microsoft.com/office/drawing/2014/main" id="{795F61F7-094B-46D8-BE81-7F65C2393B1A}"/>
                </a:ext>
              </a:extLst>
            </p:cNvPr>
            <p:cNvGrpSpPr>
              <a:grpSpLocks/>
            </p:cNvGrpSpPr>
            <p:nvPr/>
          </p:nvGrpSpPr>
          <p:grpSpPr bwMode="auto">
            <a:xfrm rot="759468">
              <a:off x="6147784" y="3914419"/>
              <a:ext cx="1400621" cy="1399886"/>
              <a:chOff x="3239835" y="1844671"/>
              <a:chExt cx="2665694" cy="2664296"/>
            </a:xfrm>
          </p:grpSpPr>
          <p:sp>
            <p:nvSpPr>
              <p:cNvPr id="51" name="椭圆 85">
                <a:extLst>
                  <a:ext uri="{FF2B5EF4-FFF2-40B4-BE49-F238E27FC236}">
                    <a16:creationId xmlns:a16="http://schemas.microsoft.com/office/drawing/2014/main" id="{B07A33A9-9E1D-405C-A0CB-15E2A75C2FC8}"/>
                  </a:ext>
                </a:extLst>
              </p:cNvPr>
              <p:cNvSpPr/>
              <p:nvPr/>
            </p:nvSpPr>
            <p:spPr>
              <a:xfrm>
                <a:off x="3239835" y="1844671"/>
                <a:ext cx="2665693" cy="2664296"/>
              </a:xfrm>
              <a:prstGeom prst="ellipse">
                <a:avLst/>
              </a:prstGeom>
              <a:solidFill>
                <a:schemeClr val="bg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52" name="椭圆 86">
                <a:extLst>
                  <a:ext uri="{FF2B5EF4-FFF2-40B4-BE49-F238E27FC236}">
                    <a16:creationId xmlns:a16="http://schemas.microsoft.com/office/drawing/2014/main" id="{EFCBAEBF-E08E-4127-A996-DA7E1CBEDA09}"/>
                  </a:ext>
                </a:extLst>
              </p:cNvPr>
              <p:cNvSpPr/>
              <p:nvPr/>
            </p:nvSpPr>
            <p:spPr>
              <a:xfrm>
                <a:off x="3546002" y="2150974"/>
                <a:ext cx="2051997" cy="2051997"/>
              </a:xfrm>
              <a:prstGeom prst="ellipse">
                <a:avLst/>
              </a:prstGeom>
              <a:solidFill>
                <a:schemeClr val="accent4"/>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dirty="0">
                  <a:solidFill>
                    <a:srgbClr val="FFFFFF"/>
                  </a:solidFill>
                  <a:ea typeface="宋体" panose="02010600030101010101" pitchFamily="2" charset="-122"/>
                </a:endParaRPr>
              </a:p>
            </p:txBody>
          </p:sp>
        </p:grpSp>
        <p:sp>
          <p:nvSpPr>
            <p:cNvPr id="46" name="椭圆 71">
              <a:extLst>
                <a:ext uri="{FF2B5EF4-FFF2-40B4-BE49-F238E27FC236}">
                  <a16:creationId xmlns:a16="http://schemas.microsoft.com/office/drawing/2014/main" id="{E0868528-34AE-44B4-BFF1-AD585EF54D57}"/>
                </a:ext>
              </a:extLst>
            </p:cNvPr>
            <p:cNvSpPr/>
            <p:nvPr/>
          </p:nvSpPr>
          <p:spPr>
            <a:xfrm>
              <a:off x="7473444" y="4502191"/>
              <a:ext cx="438612" cy="438612"/>
            </a:xfrm>
            <a:prstGeom prst="ellipse">
              <a:avLst/>
            </a:prstGeom>
            <a:solidFill>
              <a:schemeClr val="accent4"/>
            </a:solidFill>
            <a:ln w="57150" cap="flat" cmpd="sng" algn="ctr">
              <a:solidFill>
                <a:sysClr val="window" lastClr="FFFFFF"/>
              </a:solidFill>
              <a:prstDash val="solid"/>
            </a:ln>
            <a:effectLst>
              <a:innerShdw blurRad="139700" dist="50800" dir="13500000">
                <a:prstClr val="black">
                  <a:alpha val="45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47" name="TextBox 46">
              <a:extLst>
                <a:ext uri="{FF2B5EF4-FFF2-40B4-BE49-F238E27FC236}">
                  <a16:creationId xmlns:a16="http://schemas.microsoft.com/office/drawing/2014/main" id="{E77731A0-380F-4587-BD57-197DF3E44D18}"/>
                </a:ext>
              </a:extLst>
            </p:cNvPr>
            <p:cNvSpPr txBox="1"/>
            <p:nvPr/>
          </p:nvSpPr>
          <p:spPr>
            <a:xfrm flipH="1">
              <a:off x="7499579" y="4530834"/>
              <a:ext cx="412881" cy="476172"/>
            </a:xfrm>
            <a:prstGeom prst="rect">
              <a:avLst/>
            </a:prstGeom>
            <a:noFill/>
          </p:spPr>
          <p:txBody>
            <a:bodyPr>
              <a:spAutoFit/>
            </a:bodyPr>
            <a:lstStyle/>
            <a:p>
              <a:pPr algn="ctr" eaLnBrk="1" hangingPunct="1">
                <a:lnSpc>
                  <a:spcPct val="80000"/>
                </a:lnSpc>
                <a:defRPr/>
              </a:pPr>
              <a:r>
                <a:rPr lang="en-US" altLang="zh-CN"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rPr>
                <a:t>3</a:t>
              </a:r>
              <a:endParaRPr lang="zh-CN" altLang="en-US"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endParaRPr>
            </a:p>
          </p:txBody>
        </p:sp>
      </p:grpSp>
      <p:grpSp>
        <p:nvGrpSpPr>
          <p:cNvPr id="66" name="Group 68">
            <a:extLst>
              <a:ext uri="{FF2B5EF4-FFF2-40B4-BE49-F238E27FC236}">
                <a16:creationId xmlns:a16="http://schemas.microsoft.com/office/drawing/2014/main" id="{B9DD77E3-B4A3-4E5F-9570-6EDFE1241B44}"/>
              </a:ext>
            </a:extLst>
          </p:cNvPr>
          <p:cNvGrpSpPr>
            <a:grpSpLocks/>
          </p:cNvGrpSpPr>
          <p:nvPr/>
        </p:nvGrpSpPr>
        <p:grpSpPr bwMode="auto">
          <a:xfrm>
            <a:off x="6971717" y="2841506"/>
            <a:ext cx="2094228" cy="546272"/>
            <a:chOff x="1140082" y="2646258"/>
            <a:chExt cx="2945759" cy="767898"/>
          </a:xfrm>
        </p:grpSpPr>
        <p:sp>
          <p:nvSpPr>
            <p:cNvPr id="67" name="TextBox 69">
              <a:extLst>
                <a:ext uri="{FF2B5EF4-FFF2-40B4-BE49-F238E27FC236}">
                  <a16:creationId xmlns:a16="http://schemas.microsoft.com/office/drawing/2014/main" id="{AA361822-F7D2-45AC-B1F3-73662CD19854}"/>
                </a:ext>
              </a:extLst>
            </p:cNvPr>
            <p:cNvSpPr txBox="1">
              <a:spLocks noChangeArrowheads="1"/>
            </p:cNvSpPr>
            <p:nvPr/>
          </p:nvSpPr>
          <p:spPr bwMode="auto">
            <a:xfrm>
              <a:off x="1140082" y="2646258"/>
              <a:ext cx="2945759" cy="73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b="1" dirty="0">
                  <a:ea typeface="宋体" panose="02010600030101010101" pitchFamily="2" charset="-122"/>
                </a:rPr>
                <a:t>Analyze data</a:t>
              </a:r>
              <a:endParaRPr lang="en-GB" altLang="zh-CN" b="1" dirty="0">
                <a:ea typeface="宋体" panose="02010600030101010101" pitchFamily="2" charset="-122"/>
              </a:endParaRPr>
            </a:p>
          </p:txBody>
        </p:sp>
        <p:sp>
          <p:nvSpPr>
            <p:cNvPr id="68" name="Rectangle 70">
              <a:extLst>
                <a:ext uri="{FF2B5EF4-FFF2-40B4-BE49-F238E27FC236}">
                  <a16:creationId xmlns:a16="http://schemas.microsoft.com/office/drawing/2014/main" id="{D7475183-5DD1-40BE-9656-88EDC41682E2}"/>
                </a:ext>
              </a:extLst>
            </p:cNvPr>
            <p:cNvSpPr>
              <a:spLocks noChangeArrowheads="1"/>
            </p:cNvSpPr>
            <p:nvPr/>
          </p:nvSpPr>
          <p:spPr bwMode="auto">
            <a:xfrm>
              <a:off x="1140083" y="2981512"/>
              <a:ext cx="2926998" cy="43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GB" altLang="zh-CN" sz="1400" dirty="0">
                <a:solidFill>
                  <a:schemeClr val="bg2"/>
                </a:solidFill>
                <a:ea typeface="宋体" panose="02010600030101010101" pitchFamily="2" charset="-122"/>
              </a:endParaRPr>
            </a:p>
          </p:txBody>
        </p:sp>
      </p:grpSp>
      <p:grpSp>
        <p:nvGrpSpPr>
          <p:cNvPr id="69" name="Group 71">
            <a:extLst>
              <a:ext uri="{FF2B5EF4-FFF2-40B4-BE49-F238E27FC236}">
                <a16:creationId xmlns:a16="http://schemas.microsoft.com/office/drawing/2014/main" id="{63C8031E-86B2-45B3-BF53-A007DE6CF613}"/>
              </a:ext>
            </a:extLst>
          </p:cNvPr>
          <p:cNvGrpSpPr>
            <a:grpSpLocks/>
          </p:cNvGrpSpPr>
          <p:nvPr/>
        </p:nvGrpSpPr>
        <p:grpSpPr bwMode="auto">
          <a:xfrm>
            <a:off x="5441495" y="4790089"/>
            <a:ext cx="3124445" cy="752665"/>
            <a:chOff x="1140082" y="2646258"/>
            <a:chExt cx="4394835" cy="1059090"/>
          </a:xfrm>
        </p:grpSpPr>
        <p:sp>
          <p:nvSpPr>
            <p:cNvPr id="70" name="TextBox 72">
              <a:extLst>
                <a:ext uri="{FF2B5EF4-FFF2-40B4-BE49-F238E27FC236}">
                  <a16:creationId xmlns:a16="http://schemas.microsoft.com/office/drawing/2014/main" id="{AE74C6EB-2A44-45F1-BBB3-B5CC04E1A80C}"/>
                </a:ext>
              </a:extLst>
            </p:cNvPr>
            <p:cNvSpPr txBox="1">
              <a:spLocks noChangeArrowheads="1"/>
            </p:cNvSpPr>
            <p:nvPr/>
          </p:nvSpPr>
          <p:spPr bwMode="auto">
            <a:xfrm>
              <a:off x="1140082" y="2646258"/>
              <a:ext cx="4394835" cy="73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b="1" dirty="0">
                  <a:ea typeface="宋体" panose="02010600030101010101" pitchFamily="2" charset="-122"/>
                </a:rPr>
                <a:t>Record acceleration</a:t>
              </a:r>
              <a:endParaRPr lang="en-GB" altLang="zh-CN" b="1" dirty="0">
                <a:ea typeface="宋体" panose="02010600030101010101" pitchFamily="2" charset="-122"/>
              </a:endParaRPr>
            </a:p>
          </p:txBody>
        </p:sp>
        <p:sp>
          <p:nvSpPr>
            <p:cNvPr id="71" name="Rectangle 73">
              <a:extLst>
                <a:ext uri="{FF2B5EF4-FFF2-40B4-BE49-F238E27FC236}">
                  <a16:creationId xmlns:a16="http://schemas.microsoft.com/office/drawing/2014/main" id="{055C564D-FDA6-4486-8676-859B74358E0C}"/>
                </a:ext>
              </a:extLst>
            </p:cNvPr>
            <p:cNvSpPr>
              <a:spLocks noChangeArrowheads="1"/>
            </p:cNvSpPr>
            <p:nvPr/>
          </p:nvSpPr>
          <p:spPr bwMode="auto">
            <a:xfrm>
              <a:off x="1166879" y="3142345"/>
              <a:ext cx="3638085" cy="56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zh-CN" sz="2000" dirty="0">
                  <a:ea typeface="宋体" panose="02010600030101010101" pitchFamily="2" charset="-122"/>
                </a:rPr>
                <a:t>LabView</a:t>
              </a:r>
            </a:p>
          </p:txBody>
        </p:sp>
      </p:grpSp>
      <p:grpSp>
        <p:nvGrpSpPr>
          <p:cNvPr id="72" name="Group 74">
            <a:extLst>
              <a:ext uri="{FF2B5EF4-FFF2-40B4-BE49-F238E27FC236}">
                <a16:creationId xmlns:a16="http://schemas.microsoft.com/office/drawing/2014/main" id="{FA566375-B52D-49F3-95DA-400D64B8C478}"/>
              </a:ext>
            </a:extLst>
          </p:cNvPr>
          <p:cNvGrpSpPr>
            <a:grpSpLocks/>
          </p:cNvGrpSpPr>
          <p:nvPr/>
        </p:nvGrpSpPr>
        <p:grpSpPr bwMode="auto">
          <a:xfrm>
            <a:off x="308803" y="4990018"/>
            <a:ext cx="2778774" cy="1041110"/>
            <a:chOff x="783870" y="2646258"/>
            <a:chExt cx="3908261" cy="1466700"/>
          </a:xfrm>
        </p:grpSpPr>
        <p:sp>
          <p:nvSpPr>
            <p:cNvPr id="73" name="TextBox 75">
              <a:extLst>
                <a:ext uri="{FF2B5EF4-FFF2-40B4-BE49-F238E27FC236}">
                  <a16:creationId xmlns:a16="http://schemas.microsoft.com/office/drawing/2014/main" id="{E383DC2E-0511-4AA0-9FF0-26933556B065}"/>
                </a:ext>
              </a:extLst>
            </p:cNvPr>
            <p:cNvSpPr txBox="1">
              <a:spLocks noChangeArrowheads="1"/>
            </p:cNvSpPr>
            <p:nvPr/>
          </p:nvSpPr>
          <p:spPr bwMode="auto">
            <a:xfrm>
              <a:off x="783870" y="2646258"/>
              <a:ext cx="3908261" cy="73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US" altLang="zh-CN" b="1" dirty="0">
                  <a:ea typeface="宋体" panose="02010600030101010101" pitchFamily="2" charset="-122"/>
                </a:rPr>
                <a:t>Vibrate the beam</a:t>
              </a:r>
              <a:endParaRPr lang="en-GB" altLang="zh-CN" b="1" dirty="0">
                <a:ea typeface="宋体" panose="02010600030101010101" pitchFamily="2" charset="-122"/>
              </a:endParaRPr>
            </a:p>
          </p:txBody>
        </p:sp>
        <p:sp>
          <p:nvSpPr>
            <p:cNvPr id="74" name="Rectangle 76">
              <a:extLst>
                <a:ext uri="{FF2B5EF4-FFF2-40B4-BE49-F238E27FC236}">
                  <a16:creationId xmlns:a16="http://schemas.microsoft.com/office/drawing/2014/main" id="{AA607743-598A-4EB1-AEE4-ACB678B8D10E}"/>
                </a:ext>
              </a:extLst>
            </p:cNvPr>
            <p:cNvSpPr>
              <a:spLocks noChangeArrowheads="1"/>
            </p:cNvSpPr>
            <p:nvPr/>
          </p:nvSpPr>
          <p:spPr bwMode="auto">
            <a:xfrm>
              <a:off x="1140082" y="3115699"/>
              <a:ext cx="3552049" cy="99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GB" altLang="zh-CN" sz="2000" dirty="0">
                  <a:ea typeface="宋体" panose="02010600030101010101" pitchFamily="2" charset="-122"/>
                </a:rPr>
                <a:t>Several times</a:t>
              </a:r>
            </a:p>
            <a:p>
              <a:pPr algn="r" eaLnBrk="1" hangingPunct="1">
                <a:lnSpc>
                  <a:spcPct val="100000"/>
                </a:lnSpc>
                <a:spcBef>
                  <a:spcPct val="0"/>
                </a:spcBef>
                <a:buFontTx/>
                <a:buNone/>
              </a:pPr>
              <a:r>
                <a:rPr lang="en-GB" altLang="zh-CN" sz="2000" dirty="0">
                  <a:ea typeface="宋体" panose="02010600030101010101" pitchFamily="2" charset="-122"/>
                </a:rPr>
                <a:t>large and small</a:t>
              </a:r>
            </a:p>
          </p:txBody>
        </p:sp>
      </p:grpSp>
      <p:grpSp>
        <p:nvGrpSpPr>
          <p:cNvPr id="75" name="Group 80">
            <a:extLst>
              <a:ext uri="{FF2B5EF4-FFF2-40B4-BE49-F238E27FC236}">
                <a16:creationId xmlns:a16="http://schemas.microsoft.com/office/drawing/2014/main" id="{92F4A78D-21BC-402C-9431-9D25D5E40676}"/>
              </a:ext>
            </a:extLst>
          </p:cNvPr>
          <p:cNvGrpSpPr>
            <a:grpSpLocks/>
          </p:cNvGrpSpPr>
          <p:nvPr/>
        </p:nvGrpSpPr>
        <p:grpSpPr bwMode="auto">
          <a:xfrm>
            <a:off x="-256216" y="1385758"/>
            <a:ext cx="3681580" cy="1387155"/>
            <a:chOff x="72483" y="2485350"/>
            <a:chExt cx="3994598" cy="1952811"/>
          </a:xfrm>
        </p:grpSpPr>
        <p:sp>
          <p:nvSpPr>
            <p:cNvPr id="76" name="TextBox 81">
              <a:extLst>
                <a:ext uri="{FF2B5EF4-FFF2-40B4-BE49-F238E27FC236}">
                  <a16:creationId xmlns:a16="http://schemas.microsoft.com/office/drawing/2014/main" id="{0CA92C96-6280-4996-8CB7-00C836BE530F}"/>
                </a:ext>
              </a:extLst>
            </p:cNvPr>
            <p:cNvSpPr txBox="1">
              <a:spLocks noChangeArrowheads="1"/>
            </p:cNvSpPr>
            <p:nvPr/>
          </p:nvSpPr>
          <p:spPr bwMode="auto">
            <a:xfrm>
              <a:off x="72483" y="2485350"/>
              <a:ext cx="3994598" cy="736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US" altLang="zh-CN" b="1" dirty="0">
                  <a:ea typeface="宋体" panose="02010600030101010101" pitchFamily="2" charset="-122"/>
                </a:rPr>
                <a:t>Set up equipment</a:t>
              </a:r>
              <a:endParaRPr lang="en-GB" altLang="zh-CN" b="1" dirty="0">
                <a:ea typeface="宋体" panose="02010600030101010101" pitchFamily="2" charset="-122"/>
              </a:endParaRPr>
            </a:p>
          </p:txBody>
        </p:sp>
        <p:sp>
          <p:nvSpPr>
            <p:cNvPr id="77" name="Rectangle 82">
              <a:extLst>
                <a:ext uri="{FF2B5EF4-FFF2-40B4-BE49-F238E27FC236}">
                  <a16:creationId xmlns:a16="http://schemas.microsoft.com/office/drawing/2014/main" id="{1444AE0C-EB10-4A1F-9BD0-472E1AC3F349}"/>
                </a:ext>
              </a:extLst>
            </p:cNvPr>
            <p:cNvSpPr>
              <a:spLocks noChangeArrowheads="1"/>
            </p:cNvSpPr>
            <p:nvPr/>
          </p:nvSpPr>
          <p:spPr bwMode="auto">
            <a:xfrm>
              <a:off x="1140084" y="3008328"/>
              <a:ext cx="2926997" cy="14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GB" altLang="zh-CN" sz="2000" dirty="0">
                  <a:ea typeface="宋体" panose="02010600030101010101" pitchFamily="2" charset="-122"/>
                </a:rPr>
                <a:t>Attach accelerometer</a:t>
              </a:r>
            </a:p>
            <a:p>
              <a:pPr algn="r" eaLnBrk="1" hangingPunct="1">
                <a:lnSpc>
                  <a:spcPct val="100000"/>
                </a:lnSpc>
                <a:spcBef>
                  <a:spcPct val="0"/>
                </a:spcBef>
                <a:buFontTx/>
                <a:buNone/>
              </a:pPr>
              <a:r>
                <a:rPr lang="en-GB" altLang="zh-CN" sz="2000" dirty="0">
                  <a:ea typeface="宋体" panose="02010600030101010101" pitchFamily="2" charset="-122"/>
                </a:rPr>
                <a:t>Set up circuit</a:t>
              </a:r>
            </a:p>
          </p:txBody>
        </p:sp>
      </p:grpSp>
      <p:grpSp>
        <p:nvGrpSpPr>
          <p:cNvPr id="35" name="Group 17">
            <a:extLst>
              <a:ext uri="{FF2B5EF4-FFF2-40B4-BE49-F238E27FC236}">
                <a16:creationId xmlns:a16="http://schemas.microsoft.com/office/drawing/2014/main" id="{EF9D7BA3-FC2D-478C-9311-BFFE123F3C26}"/>
              </a:ext>
            </a:extLst>
          </p:cNvPr>
          <p:cNvGrpSpPr>
            <a:grpSpLocks/>
          </p:cNvGrpSpPr>
          <p:nvPr/>
        </p:nvGrpSpPr>
        <p:grpSpPr bwMode="auto">
          <a:xfrm>
            <a:off x="2965836" y="2567220"/>
            <a:ext cx="1101388" cy="1093482"/>
            <a:chOff x="3193747" y="2567639"/>
            <a:chExt cx="1549927" cy="1538416"/>
          </a:xfrm>
        </p:grpSpPr>
        <p:grpSp>
          <p:nvGrpSpPr>
            <p:cNvPr id="36" name="组合 54">
              <a:extLst>
                <a:ext uri="{FF2B5EF4-FFF2-40B4-BE49-F238E27FC236}">
                  <a16:creationId xmlns:a16="http://schemas.microsoft.com/office/drawing/2014/main" id="{321867B0-691D-4223-8AAE-6B279065B182}"/>
                </a:ext>
              </a:extLst>
            </p:cNvPr>
            <p:cNvGrpSpPr>
              <a:grpSpLocks/>
            </p:cNvGrpSpPr>
            <p:nvPr/>
          </p:nvGrpSpPr>
          <p:grpSpPr bwMode="auto">
            <a:xfrm rot="759468">
              <a:off x="3193747" y="2705762"/>
              <a:ext cx="1400651" cy="1400293"/>
              <a:chOff x="3239749" y="1843899"/>
              <a:chExt cx="2665752" cy="2665071"/>
            </a:xfrm>
          </p:grpSpPr>
          <p:sp>
            <p:nvSpPr>
              <p:cNvPr id="42" name="椭圆 81">
                <a:extLst>
                  <a:ext uri="{FF2B5EF4-FFF2-40B4-BE49-F238E27FC236}">
                    <a16:creationId xmlns:a16="http://schemas.microsoft.com/office/drawing/2014/main" id="{EA083840-0714-4687-B308-13BE4CD7A348}"/>
                  </a:ext>
                </a:extLst>
              </p:cNvPr>
              <p:cNvSpPr/>
              <p:nvPr/>
            </p:nvSpPr>
            <p:spPr>
              <a:xfrm>
                <a:off x="3239749" y="1843899"/>
                <a:ext cx="2665752" cy="2665071"/>
              </a:xfrm>
              <a:prstGeom prst="ellipse">
                <a:avLst/>
              </a:prstGeom>
              <a:solidFill>
                <a:schemeClr val="bg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43" name="椭圆 82">
                <a:extLst>
                  <a:ext uri="{FF2B5EF4-FFF2-40B4-BE49-F238E27FC236}">
                    <a16:creationId xmlns:a16="http://schemas.microsoft.com/office/drawing/2014/main" id="{91632D7C-F81D-4A5F-89BF-2E76D1CB296E}"/>
                  </a:ext>
                </a:extLst>
              </p:cNvPr>
              <p:cNvSpPr/>
              <p:nvPr/>
            </p:nvSpPr>
            <p:spPr>
              <a:xfrm>
                <a:off x="3546007" y="2150968"/>
                <a:ext cx="2051998" cy="2051997"/>
              </a:xfrm>
              <a:prstGeom prst="ellipse">
                <a:avLst/>
              </a:prstGeom>
              <a:solidFill>
                <a:schemeClr val="accent1"/>
              </a:solidFill>
              <a:ln w="25400" cap="flat" cmpd="sng" algn="ctr">
                <a:solidFill>
                  <a:sysClr val="window" lastClr="FFFFFF">
                    <a:lumMod val="95000"/>
                    <a:alpha val="94000"/>
                  </a:sysClr>
                </a:solidFill>
                <a:prstDash val="solid"/>
              </a:ln>
              <a:effectLst>
                <a:innerShdw blurRad="355600" dist="139700" dir="18900000">
                  <a:prstClr val="black">
                    <a:alpha val="50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dirty="0">
                  <a:solidFill>
                    <a:srgbClr val="FFFFFF"/>
                  </a:solidFill>
                  <a:ea typeface="宋体" panose="02010600030101010101" pitchFamily="2" charset="-122"/>
                </a:endParaRPr>
              </a:p>
            </p:txBody>
          </p:sp>
        </p:grpSp>
        <p:sp>
          <p:nvSpPr>
            <p:cNvPr id="37" name="椭圆 67">
              <a:extLst>
                <a:ext uri="{FF2B5EF4-FFF2-40B4-BE49-F238E27FC236}">
                  <a16:creationId xmlns:a16="http://schemas.microsoft.com/office/drawing/2014/main" id="{89F9E649-B574-4A1E-879E-590880F1B221}"/>
                </a:ext>
              </a:extLst>
            </p:cNvPr>
            <p:cNvSpPr/>
            <p:nvPr/>
          </p:nvSpPr>
          <p:spPr>
            <a:xfrm>
              <a:off x="4305062" y="2567639"/>
              <a:ext cx="438612" cy="438612"/>
            </a:xfrm>
            <a:prstGeom prst="ellipse">
              <a:avLst/>
            </a:prstGeom>
            <a:solidFill>
              <a:schemeClr val="accent1"/>
            </a:solidFill>
            <a:ln w="57150" cap="flat" cmpd="sng" algn="ctr">
              <a:solidFill>
                <a:sysClr val="window" lastClr="FFFFFF"/>
              </a:solidFill>
              <a:prstDash val="solid"/>
            </a:ln>
            <a:effectLst>
              <a:innerShdw blurRad="139700" dist="50800" dir="13500000">
                <a:prstClr val="black">
                  <a:alpha val="45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38" name="TextBox 37">
              <a:extLst>
                <a:ext uri="{FF2B5EF4-FFF2-40B4-BE49-F238E27FC236}">
                  <a16:creationId xmlns:a16="http://schemas.microsoft.com/office/drawing/2014/main" id="{7ED9D667-A1BB-4BE5-9D3C-C257C04D4DBD}"/>
                </a:ext>
              </a:extLst>
            </p:cNvPr>
            <p:cNvSpPr txBox="1"/>
            <p:nvPr/>
          </p:nvSpPr>
          <p:spPr>
            <a:xfrm flipH="1">
              <a:off x="4305375" y="2593229"/>
              <a:ext cx="412890" cy="476310"/>
            </a:xfrm>
            <a:prstGeom prst="rect">
              <a:avLst/>
            </a:prstGeom>
            <a:noFill/>
          </p:spPr>
          <p:txBody>
            <a:bodyPr>
              <a:spAutoFit/>
            </a:bodyPr>
            <a:lstStyle/>
            <a:p>
              <a:pPr algn="ctr" eaLnBrk="1" hangingPunct="1">
                <a:lnSpc>
                  <a:spcPct val="80000"/>
                </a:lnSpc>
                <a:defRPr/>
              </a:pPr>
              <a:r>
                <a:rPr lang="en-US" altLang="zh-CN"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rPr>
                <a:t>1</a:t>
              </a:r>
              <a:endParaRPr lang="zh-CN" altLang="en-US"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endParaRPr>
            </a:p>
          </p:txBody>
        </p:sp>
      </p:grpSp>
      <p:grpSp>
        <p:nvGrpSpPr>
          <p:cNvPr id="25" name="Group 14">
            <a:extLst>
              <a:ext uri="{FF2B5EF4-FFF2-40B4-BE49-F238E27FC236}">
                <a16:creationId xmlns:a16="http://schemas.microsoft.com/office/drawing/2014/main" id="{FCF6CCD7-F902-427D-9312-1BE6481BA541}"/>
              </a:ext>
            </a:extLst>
          </p:cNvPr>
          <p:cNvGrpSpPr>
            <a:grpSpLocks/>
          </p:cNvGrpSpPr>
          <p:nvPr/>
        </p:nvGrpSpPr>
        <p:grpSpPr bwMode="auto">
          <a:xfrm>
            <a:off x="5826129" y="2333594"/>
            <a:ext cx="1102511" cy="1017876"/>
            <a:chOff x="7446998" y="2222810"/>
            <a:chExt cx="1551254" cy="1431024"/>
          </a:xfrm>
        </p:grpSpPr>
        <p:grpSp>
          <p:nvGrpSpPr>
            <p:cNvPr id="26" name="组合 55">
              <a:extLst>
                <a:ext uri="{FF2B5EF4-FFF2-40B4-BE49-F238E27FC236}">
                  <a16:creationId xmlns:a16="http://schemas.microsoft.com/office/drawing/2014/main" id="{7AC81116-4336-40D9-B5CC-8315D9502AE8}"/>
                </a:ext>
              </a:extLst>
            </p:cNvPr>
            <p:cNvGrpSpPr>
              <a:grpSpLocks/>
            </p:cNvGrpSpPr>
            <p:nvPr/>
          </p:nvGrpSpPr>
          <p:grpSpPr bwMode="auto">
            <a:xfrm rot="759468">
              <a:off x="7446998" y="2253948"/>
              <a:ext cx="1399886" cy="1399886"/>
              <a:chOff x="3239852" y="1844824"/>
              <a:chExt cx="2664296" cy="2664296"/>
            </a:xfrm>
          </p:grpSpPr>
          <p:sp>
            <p:nvSpPr>
              <p:cNvPr id="33" name="椭圆 79">
                <a:extLst>
                  <a:ext uri="{FF2B5EF4-FFF2-40B4-BE49-F238E27FC236}">
                    <a16:creationId xmlns:a16="http://schemas.microsoft.com/office/drawing/2014/main" id="{761D456D-962C-437C-B6BD-50FF8B9CD4ED}"/>
                  </a:ext>
                </a:extLst>
              </p:cNvPr>
              <p:cNvSpPr/>
              <p:nvPr/>
            </p:nvSpPr>
            <p:spPr>
              <a:xfrm>
                <a:off x="3239963" y="1845826"/>
                <a:ext cx="2665305" cy="2663170"/>
              </a:xfrm>
              <a:prstGeom prst="ellipse">
                <a:avLst/>
              </a:prstGeom>
              <a:solidFill>
                <a:schemeClr val="bg1">
                  <a:lumMod val="95000"/>
                </a:schemeClr>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34" name="椭圆 80">
                <a:extLst>
                  <a:ext uri="{FF2B5EF4-FFF2-40B4-BE49-F238E27FC236}">
                    <a16:creationId xmlns:a16="http://schemas.microsoft.com/office/drawing/2014/main" id="{BF90D1F7-60D7-4AFB-9F27-CE7A906C7C11}"/>
                  </a:ext>
                </a:extLst>
              </p:cNvPr>
              <p:cNvSpPr/>
              <p:nvPr/>
            </p:nvSpPr>
            <p:spPr>
              <a:xfrm>
                <a:off x="3546002" y="2150974"/>
                <a:ext cx="2051997" cy="2051997"/>
              </a:xfrm>
              <a:prstGeom prst="ellipse">
                <a:avLst/>
              </a:prstGeom>
              <a:solidFill>
                <a:schemeClr val="accent3"/>
              </a:solidFill>
              <a:ln w="25400" cap="flat" cmpd="sng" algn="ctr">
                <a:solidFill>
                  <a:sysClr val="window" lastClr="FFFFFF">
                    <a:lumMod val="95000"/>
                  </a:sysClr>
                </a:solidFill>
                <a:prstDash val="solid"/>
              </a:ln>
              <a:effectLst>
                <a:innerShdw blurRad="355600" dist="139700" dir="18900000">
                  <a:prstClr val="black">
                    <a:alpha val="50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dirty="0">
                  <a:solidFill>
                    <a:srgbClr val="FFFFFF"/>
                  </a:solidFill>
                  <a:ea typeface="宋体" panose="02010600030101010101" pitchFamily="2" charset="-122"/>
                </a:endParaRPr>
              </a:p>
            </p:txBody>
          </p:sp>
        </p:grpSp>
        <p:sp>
          <p:nvSpPr>
            <p:cNvPr id="27" name="椭圆 73">
              <a:extLst>
                <a:ext uri="{FF2B5EF4-FFF2-40B4-BE49-F238E27FC236}">
                  <a16:creationId xmlns:a16="http://schemas.microsoft.com/office/drawing/2014/main" id="{0169CCE2-4A5B-4647-821F-1A2DA2EB06EB}"/>
                </a:ext>
              </a:extLst>
            </p:cNvPr>
            <p:cNvSpPr/>
            <p:nvPr/>
          </p:nvSpPr>
          <p:spPr>
            <a:xfrm>
              <a:off x="8559640" y="2222810"/>
              <a:ext cx="438612" cy="438612"/>
            </a:xfrm>
            <a:prstGeom prst="ellipse">
              <a:avLst/>
            </a:prstGeom>
            <a:solidFill>
              <a:schemeClr val="accent3"/>
            </a:solidFill>
            <a:ln w="57150" cap="flat" cmpd="sng" algn="ctr">
              <a:solidFill>
                <a:sysClr val="window" lastClr="FFFFFF"/>
              </a:solidFill>
              <a:prstDash val="solid"/>
            </a:ln>
            <a:effectLst>
              <a:innerShdw blurRad="139700" dist="50800" dir="13500000">
                <a:prstClr val="black">
                  <a:alpha val="45000"/>
                </a:prstClr>
              </a:inn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a typeface="宋体" panose="02010600030101010101" pitchFamily="2" charset="-122"/>
              </a:endParaRPr>
            </a:p>
          </p:txBody>
        </p:sp>
        <p:sp>
          <p:nvSpPr>
            <p:cNvPr id="28" name="TextBox 27">
              <a:extLst>
                <a:ext uri="{FF2B5EF4-FFF2-40B4-BE49-F238E27FC236}">
                  <a16:creationId xmlns:a16="http://schemas.microsoft.com/office/drawing/2014/main" id="{EA03AEAF-5CDC-4170-AC26-9E4F396E10BC}"/>
                </a:ext>
              </a:extLst>
            </p:cNvPr>
            <p:cNvSpPr txBox="1"/>
            <p:nvPr/>
          </p:nvSpPr>
          <p:spPr>
            <a:xfrm flipH="1">
              <a:off x="8567374" y="2249377"/>
              <a:ext cx="412821" cy="475970"/>
            </a:xfrm>
            <a:prstGeom prst="rect">
              <a:avLst/>
            </a:prstGeom>
            <a:noFill/>
          </p:spPr>
          <p:txBody>
            <a:bodyPr>
              <a:spAutoFit/>
            </a:bodyPr>
            <a:lstStyle/>
            <a:p>
              <a:pPr algn="ctr" eaLnBrk="1" hangingPunct="1">
                <a:lnSpc>
                  <a:spcPct val="80000"/>
                </a:lnSpc>
                <a:defRPr/>
              </a:pPr>
              <a:r>
                <a:rPr lang="en-US" altLang="zh-CN"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rPr>
                <a:t>4</a:t>
              </a:r>
              <a:endParaRPr lang="zh-CN" altLang="en-US" sz="2000" b="1" dirty="0">
                <a:solidFill>
                  <a:srgbClr val="FFFFFF"/>
                </a:solidFill>
                <a:effectLst>
                  <a:outerShdw blurRad="38100" dist="38100" dir="2700000" algn="tl">
                    <a:srgbClr val="000000"/>
                  </a:outerShdw>
                </a:effectLst>
                <a:latin typeface="Lato" pitchFamily="34" charset="0"/>
                <a:ea typeface="微软雅黑" pitchFamily="34" charset="-122"/>
                <a:cs typeface="Times New Roman" pitchFamily="18" charset="0"/>
              </a:endParaRPr>
            </a:p>
          </p:txBody>
        </p:sp>
      </p:grpSp>
      <p:sp>
        <p:nvSpPr>
          <p:cNvPr id="86" name="Arrow: Up-Down 85">
            <a:extLst>
              <a:ext uri="{FF2B5EF4-FFF2-40B4-BE49-F238E27FC236}">
                <a16:creationId xmlns:a16="http://schemas.microsoft.com/office/drawing/2014/main" id="{89DD820F-95DA-45D4-B9FC-AD62D12E0976}"/>
              </a:ext>
            </a:extLst>
          </p:cNvPr>
          <p:cNvSpPr/>
          <p:nvPr/>
        </p:nvSpPr>
        <p:spPr>
          <a:xfrm>
            <a:off x="3790575" y="4563419"/>
            <a:ext cx="159615" cy="448171"/>
          </a:xfrm>
          <a:prstGeom prst="upDownArrow">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1111D314-D664-4E26-9DC6-5FA31EA91390}"/>
              </a:ext>
            </a:extLst>
          </p:cNvPr>
          <p:cNvSpPr/>
          <p:nvPr/>
        </p:nvSpPr>
        <p:spPr>
          <a:xfrm>
            <a:off x="6155629" y="2595411"/>
            <a:ext cx="339575" cy="459861"/>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0F8C33EA-6DD8-4D42-8DCD-A1ECDA98B1ED}"/>
              </a:ext>
            </a:extLst>
          </p:cNvPr>
          <p:cNvSpPr/>
          <p:nvPr/>
        </p:nvSpPr>
        <p:spPr>
          <a:xfrm>
            <a:off x="6184493" y="2640813"/>
            <a:ext cx="280708" cy="147598"/>
          </a:xfrm>
          <a:prstGeom prst="round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40BA8002-850C-4137-AE23-C88F936F1714}"/>
              </a:ext>
            </a:extLst>
          </p:cNvPr>
          <p:cNvSpPr/>
          <p:nvPr/>
        </p:nvSpPr>
        <p:spPr>
          <a:xfrm>
            <a:off x="6199733" y="2836744"/>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E1C113DB-6C2E-41D6-87E1-6CBF2B58373A}"/>
              </a:ext>
            </a:extLst>
          </p:cNvPr>
          <p:cNvSpPr/>
          <p:nvPr/>
        </p:nvSpPr>
        <p:spPr>
          <a:xfrm>
            <a:off x="6291250" y="2836743"/>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1B190D95-9A31-4059-BE2C-041B80FA3CD7}"/>
              </a:ext>
            </a:extLst>
          </p:cNvPr>
          <p:cNvSpPr/>
          <p:nvPr/>
        </p:nvSpPr>
        <p:spPr>
          <a:xfrm>
            <a:off x="6382767" y="2833813"/>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DA6747C9-388E-4D12-822C-D173889A23A0}"/>
              </a:ext>
            </a:extLst>
          </p:cNvPr>
          <p:cNvSpPr/>
          <p:nvPr/>
        </p:nvSpPr>
        <p:spPr>
          <a:xfrm>
            <a:off x="6202110" y="2905801"/>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11DB64BF-C28F-476E-BE68-7EF1B95011F5}"/>
              </a:ext>
            </a:extLst>
          </p:cNvPr>
          <p:cNvSpPr/>
          <p:nvPr/>
        </p:nvSpPr>
        <p:spPr>
          <a:xfrm>
            <a:off x="6293627" y="2905800"/>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D656C8C9-E3EA-44A8-9086-3861C9CD1259}"/>
              </a:ext>
            </a:extLst>
          </p:cNvPr>
          <p:cNvSpPr/>
          <p:nvPr/>
        </p:nvSpPr>
        <p:spPr>
          <a:xfrm>
            <a:off x="6385144" y="2902870"/>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73E5038D-98EF-44E3-A37D-C1277F8B2BF6}"/>
              </a:ext>
            </a:extLst>
          </p:cNvPr>
          <p:cNvSpPr/>
          <p:nvPr/>
        </p:nvSpPr>
        <p:spPr>
          <a:xfrm>
            <a:off x="6202112" y="2972477"/>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DEA20D42-6918-4F46-88D6-8E82A39E8927}"/>
              </a:ext>
            </a:extLst>
          </p:cNvPr>
          <p:cNvSpPr/>
          <p:nvPr/>
        </p:nvSpPr>
        <p:spPr>
          <a:xfrm>
            <a:off x="6293629" y="2972476"/>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EFCB7FFB-5290-400F-9516-832B71EB4EA5}"/>
              </a:ext>
            </a:extLst>
          </p:cNvPr>
          <p:cNvSpPr/>
          <p:nvPr/>
        </p:nvSpPr>
        <p:spPr>
          <a:xfrm>
            <a:off x="6385146" y="2969546"/>
            <a:ext cx="64687" cy="45719"/>
          </a:xfrm>
          <a:prstGeom prst="round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73">
            <a:extLst>
              <a:ext uri="{FF2B5EF4-FFF2-40B4-BE49-F238E27FC236}">
                <a16:creationId xmlns:a16="http://schemas.microsoft.com/office/drawing/2014/main" id="{49326A40-2083-475F-BE08-DBD39F6A3D92}"/>
              </a:ext>
            </a:extLst>
          </p:cNvPr>
          <p:cNvSpPr>
            <a:spLocks noChangeArrowheads="1"/>
          </p:cNvSpPr>
          <p:nvPr/>
        </p:nvSpPr>
        <p:spPr bwMode="auto">
          <a:xfrm>
            <a:off x="6976511" y="3246205"/>
            <a:ext cx="25864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zh-CN" sz="2000" dirty="0">
                <a:ea typeface="宋体" panose="02010600030101010101" pitchFamily="2" charset="-122"/>
              </a:rPr>
              <a:t>Fitting</a:t>
            </a:r>
          </a:p>
          <a:p>
            <a:pPr eaLnBrk="1" hangingPunct="1">
              <a:lnSpc>
                <a:spcPct val="100000"/>
              </a:lnSpc>
              <a:spcBef>
                <a:spcPct val="0"/>
              </a:spcBef>
              <a:buFontTx/>
              <a:buNone/>
            </a:pPr>
            <a:r>
              <a:rPr lang="en-GB" altLang="zh-CN" sz="2000" dirty="0">
                <a:ea typeface="宋体" panose="02010600030101010101" pitchFamily="2" charset="-122"/>
              </a:rPr>
              <a:t>Calculation</a:t>
            </a:r>
          </a:p>
        </p:txBody>
      </p:sp>
      <p:sp>
        <p:nvSpPr>
          <p:cNvPr id="99" name="Rectangle: Rounded Corners 98">
            <a:extLst>
              <a:ext uri="{FF2B5EF4-FFF2-40B4-BE49-F238E27FC236}">
                <a16:creationId xmlns:a16="http://schemas.microsoft.com/office/drawing/2014/main" id="{227C70AF-67DE-45DF-A7CF-FE08AB96F33A}"/>
              </a:ext>
            </a:extLst>
          </p:cNvPr>
          <p:cNvSpPr/>
          <p:nvPr/>
        </p:nvSpPr>
        <p:spPr>
          <a:xfrm>
            <a:off x="3267075" y="2979072"/>
            <a:ext cx="384175" cy="384175"/>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ED9BED6-9B17-4DDF-A047-C5128862DF9A}"/>
              </a:ext>
            </a:extLst>
          </p:cNvPr>
          <p:cNvSpPr/>
          <p:nvPr/>
        </p:nvSpPr>
        <p:spPr>
          <a:xfrm>
            <a:off x="3309681" y="3017172"/>
            <a:ext cx="63555" cy="63555"/>
          </a:xfrm>
          <a:prstGeom prst="ellipse">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140C860-F4E1-44B7-B7D0-F323A5E463F7}"/>
              </a:ext>
            </a:extLst>
          </p:cNvPr>
          <p:cNvSpPr/>
          <p:nvPr/>
        </p:nvSpPr>
        <p:spPr>
          <a:xfrm>
            <a:off x="3306055" y="3248136"/>
            <a:ext cx="63555" cy="63555"/>
          </a:xfrm>
          <a:prstGeom prst="ellipse">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F22AC60-3CAA-4326-9AB0-FA7F9A461056}"/>
              </a:ext>
            </a:extLst>
          </p:cNvPr>
          <p:cNvSpPr/>
          <p:nvPr/>
        </p:nvSpPr>
        <p:spPr>
          <a:xfrm>
            <a:off x="3544930" y="3250645"/>
            <a:ext cx="63555" cy="63555"/>
          </a:xfrm>
          <a:prstGeom prst="ellipse">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B03B4C7-C886-4B79-8F1A-BF1BA5C8FBCD}"/>
              </a:ext>
            </a:extLst>
          </p:cNvPr>
          <p:cNvSpPr/>
          <p:nvPr/>
        </p:nvSpPr>
        <p:spPr>
          <a:xfrm>
            <a:off x="3544930" y="3017172"/>
            <a:ext cx="63555" cy="63555"/>
          </a:xfrm>
          <a:prstGeom prst="ellipse">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166C0D-E838-4D29-B76F-AD4B680057F0}"/>
              </a:ext>
            </a:extLst>
          </p:cNvPr>
          <p:cNvSpPr/>
          <p:nvPr/>
        </p:nvSpPr>
        <p:spPr>
          <a:xfrm>
            <a:off x="3455987" y="3124488"/>
            <a:ext cx="85768" cy="85768"/>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4706895-0BBD-4524-8B6B-7D9076C3B269}"/>
              </a:ext>
            </a:extLst>
          </p:cNvPr>
          <p:cNvSpPr/>
          <p:nvPr/>
        </p:nvSpPr>
        <p:spPr>
          <a:xfrm flipH="1">
            <a:off x="3391928" y="3052946"/>
            <a:ext cx="45719" cy="226143"/>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utoShape 110">
            <a:extLst>
              <a:ext uri="{FF2B5EF4-FFF2-40B4-BE49-F238E27FC236}">
                <a16:creationId xmlns:a16="http://schemas.microsoft.com/office/drawing/2014/main" id="{44FFBEC9-D14B-4F12-8D8B-D8691654F6A4}"/>
              </a:ext>
            </a:extLst>
          </p:cNvPr>
          <p:cNvSpPr>
            <a:spLocks/>
          </p:cNvSpPr>
          <p:nvPr/>
        </p:nvSpPr>
        <p:spPr bwMode="auto">
          <a:xfrm>
            <a:off x="5374867" y="4115082"/>
            <a:ext cx="247052" cy="1653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2"/>
          </a:solidFill>
          <a:ln>
            <a:noFill/>
          </a:ln>
          <a:effectLst/>
          <a:extLst>
            <a:ext uri="{91240B29-F687-4f45-9708-019B960494DF}"/>
            <a:ext uri="{AF507438-7753-43e0-B8FC-AC1667EBCBE1}"/>
          </a:ex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7" name="AutoShape 111">
            <a:extLst>
              <a:ext uri="{FF2B5EF4-FFF2-40B4-BE49-F238E27FC236}">
                <a16:creationId xmlns:a16="http://schemas.microsoft.com/office/drawing/2014/main" id="{4829168E-20FD-4CA7-82BF-5214F7B4A019}"/>
              </a:ext>
            </a:extLst>
          </p:cNvPr>
          <p:cNvSpPr>
            <a:spLocks/>
          </p:cNvSpPr>
          <p:nvPr/>
        </p:nvSpPr>
        <p:spPr bwMode="auto">
          <a:xfrm>
            <a:off x="5333123" y="4073894"/>
            <a:ext cx="330530" cy="309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2"/>
          </a:solidFill>
          <a:ln>
            <a:noFill/>
          </a:ln>
          <a:effectLst/>
          <a:extLst>
            <a:ext uri="{91240B29-F687-4f45-9708-019B960494DF}"/>
            <a:ext uri="{AF507438-7753-43e0-B8FC-AC1667EBCBE1}"/>
          </a:extLst>
        </p:spPr>
        <p:txBody>
          <a:bodyPr lIns="19050" tIns="19050" rIns="19050" bIns="19050" anchor="ctr"/>
          <a:lstStyle/>
          <a:p>
            <a:pPr algn="ctr" defTabSz="228600" eaLnBrk="1">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Tree>
    <p:extLst>
      <p:ext uri="{BB962C8B-B14F-4D97-AF65-F5344CB8AC3E}">
        <p14:creationId xmlns:p14="http://schemas.microsoft.com/office/powerpoint/2010/main" val="226464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9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P spid="8"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99" grpId="0" animBg="1"/>
      <p:bldP spid="100" grpId="0" animBg="1"/>
      <p:bldP spid="101" grpId="0" animBg="1"/>
      <p:bldP spid="102" grpId="0" animBg="1"/>
      <p:bldP spid="103" grpId="0" animBg="1"/>
      <p:bldP spid="104" grpId="0" animBg="1"/>
      <p:bldP spid="105" grpId="0" animBg="1"/>
      <p:bldP spid="106" grpId="0" animBg="1"/>
      <p:bldP spid="10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837C6-5845-4B4B-A23C-934F9F0A1755}"/>
              </a:ext>
            </a:extLst>
          </p:cNvPr>
          <p:cNvSpPr>
            <a:spLocks noGrp="1"/>
          </p:cNvSpPr>
          <p:nvPr>
            <p:ph type="title"/>
          </p:nvPr>
        </p:nvSpPr>
        <p:spPr/>
        <p:txBody>
          <a:bodyPr/>
          <a:lstStyle/>
          <a:p>
            <a:r>
              <a:rPr lang="en-US" altLang="zh-CN" dirty="0"/>
              <a:t>Result</a:t>
            </a:r>
            <a:endParaRPr lang="en-US" dirty="0"/>
          </a:p>
        </p:txBody>
      </p:sp>
      <p:sp>
        <p:nvSpPr>
          <p:cNvPr id="59" name="Rectangle 58">
            <a:extLst>
              <a:ext uri="{FF2B5EF4-FFF2-40B4-BE49-F238E27FC236}">
                <a16:creationId xmlns:a16="http://schemas.microsoft.com/office/drawing/2014/main" id="{FB48E7F2-6CEA-4FD2-9E6B-F510A969EB2D}"/>
              </a:ext>
            </a:extLst>
          </p:cNvPr>
          <p:cNvSpPr/>
          <p:nvPr/>
        </p:nvSpPr>
        <p:spPr>
          <a:xfrm>
            <a:off x="1098071" y="5090449"/>
            <a:ext cx="6947859" cy="707886"/>
          </a:xfrm>
          <a:prstGeom prst="rect">
            <a:avLst/>
          </a:prstGeom>
        </p:spPr>
        <p:txBody>
          <a:bodyPr wrap="square">
            <a:spAutoFit/>
          </a:bodyPr>
          <a:lstStyle/>
          <a:p>
            <a:pPr algn="ctr"/>
            <a:r>
              <a:rPr lang="en-US" altLang="zh-CN" sz="4000" b="1" dirty="0"/>
              <a:t>Average E = 56.22Gpa</a:t>
            </a:r>
            <a:endParaRPr lang="ar-AE" sz="4000" b="1" dirty="0"/>
          </a:p>
        </p:txBody>
      </p:sp>
      <p:sp>
        <p:nvSpPr>
          <p:cNvPr id="8" name="Freeform: Shape 7">
            <a:extLst>
              <a:ext uri="{FF2B5EF4-FFF2-40B4-BE49-F238E27FC236}">
                <a16:creationId xmlns:a16="http://schemas.microsoft.com/office/drawing/2014/main" id="{DC343A9C-40DF-48D0-8F27-CBF52D7ACDAD}"/>
              </a:ext>
            </a:extLst>
          </p:cNvPr>
          <p:cNvSpPr/>
          <p:nvPr/>
        </p:nvSpPr>
        <p:spPr>
          <a:xfrm>
            <a:off x="7301440" y="3373410"/>
            <a:ext cx="1630344"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Young’s Modulus</a:t>
            </a:r>
          </a:p>
        </p:txBody>
      </p:sp>
      <p:sp>
        <p:nvSpPr>
          <p:cNvPr id="9" name="Freeform: Shape 8">
            <a:extLst>
              <a:ext uri="{FF2B5EF4-FFF2-40B4-BE49-F238E27FC236}">
                <a16:creationId xmlns:a16="http://schemas.microsoft.com/office/drawing/2014/main" id="{876EDBE7-036D-4FDF-80E6-59A318061DAE}"/>
              </a:ext>
            </a:extLst>
          </p:cNvPr>
          <p:cNvSpPr/>
          <p:nvPr/>
        </p:nvSpPr>
        <p:spPr>
          <a:xfrm rot="2142401">
            <a:off x="6591573" y="3528199"/>
            <a:ext cx="803109" cy="36871"/>
          </a:xfrm>
          <a:custGeom>
            <a:avLst/>
            <a:gdLst>
              <a:gd name="connsiteX0" fmla="*/ 0 w 803109"/>
              <a:gd name="connsiteY0" fmla="*/ 18435 h 36870"/>
              <a:gd name="connsiteX1" fmla="*/ 803109 w 803109"/>
              <a:gd name="connsiteY1" fmla="*/ 18435 h 36870"/>
            </a:gdLst>
            <a:ahLst/>
            <a:cxnLst>
              <a:cxn ang="0">
                <a:pos x="connsiteX0" y="connsiteY0"/>
              </a:cxn>
              <a:cxn ang="0">
                <a:pos x="connsiteX1" y="connsiteY1"/>
              </a:cxn>
            </a:cxnLst>
            <a:rect l="l" t="t" r="r" b="b"/>
            <a:pathLst>
              <a:path w="803109" h="36870">
                <a:moveTo>
                  <a:pt x="803109" y="18435"/>
                </a:moveTo>
                <a:lnTo>
                  <a:pt x="0" y="18435"/>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94178" tIns="-1643" rIns="394175" bIns="-1642" numCol="1" spcCol="1270" anchor="ctr" anchorCtr="0">
            <a:noAutofit/>
          </a:bodyPr>
          <a:lstStyle/>
          <a:p>
            <a:pPr marL="0" lvl="0" indent="0" algn="ctr" defTabSz="222250">
              <a:lnSpc>
                <a:spcPct val="90000"/>
              </a:lnSpc>
              <a:spcBef>
                <a:spcPct val="0"/>
              </a:spcBef>
              <a:spcAft>
                <a:spcPct val="35000"/>
              </a:spcAft>
              <a:buNone/>
            </a:pPr>
            <a:endParaRPr lang="en-US" sz="500" kern="1200"/>
          </a:p>
        </p:txBody>
      </p:sp>
      <mc:AlternateContent xmlns:mc="http://schemas.openxmlformats.org/markup-compatibility/2006" xmlns:a14="http://schemas.microsoft.com/office/drawing/2010/main">
        <mc:Choice Requires="a14">
          <p:sp>
            <p:nvSpPr>
              <p:cNvPr id="10" name="Freeform: Shape 9">
                <a:extLst>
                  <a:ext uri="{FF2B5EF4-FFF2-40B4-BE49-F238E27FC236}">
                    <a16:creationId xmlns:a16="http://schemas.microsoft.com/office/drawing/2014/main" id="{40E76415-9151-4ABB-B2A0-9BC5ABC57C88}"/>
                  </a:ext>
                </a:extLst>
              </p:cNvPr>
              <p:cNvSpPr/>
              <p:nvPr/>
            </p:nvSpPr>
            <p:spPr>
              <a:xfrm>
                <a:off x="4725994" y="2904686"/>
                <a:ext cx="1985523"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Natural Frequency </a:t>
                </a:r>
                <a14:m>
                  <m:oMath xmlns:m="http://schemas.openxmlformats.org/officeDocument/2006/math">
                    <m:sSub>
                      <m:sSubPr>
                        <m:ctrlPr>
                          <a:rPr lang="en-US" sz="2600" i="1" kern="1200" smtClean="0">
                            <a:latin typeface="Cambria Math" panose="02040503050406030204" pitchFamily="18" charset="0"/>
                          </a:rPr>
                        </m:ctrlPr>
                      </m:sSubPr>
                      <m:e>
                        <m:r>
                          <a:rPr lang="en-US" sz="2600" i="1" kern="1200" smtClean="0">
                            <a:latin typeface="Cambria Math" panose="02040503050406030204" pitchFamily="18" charset="0"/>
                            <a:ea typeface="Cambria Math" panose="02040503050406030204" pitchFamily="18" charset="0"/>
                          </a:rPr>
                          <m:t>𝜔</m:t>
                        </m:r>
                      </m:e>
                      <m:sub>
                        <m:r>
                          <a:rPr lang="en-US" sz="2600" b="0" i="1" kern="1200" smtClean="0">
                            <a:latin typeface="Cambria Math" panose="02040503050406030204" pitchFamily="18" charset="0"/>
                          </a:rPr>
                          <m:t>𝑛</m:t>
                        </m:r>
                      </m:sub>
                    </m:sSub>
                  </m:oMath>
                </a14:m>
                <a:endParaRPr lang="en-US" sz="2600" kern="1200" dirty="0"/>
              </a:p>
            </p:txBody>
          </p:sp>
        </mc:Choice>
        <mc:Fallback xmlns="">
          <p:sp>
            <p:nvSpPr>
              <p:cNvPr id="10" name="Freeform: Shape 9">
                <a:extLst>
                  <a:ext uri="{FF2B5EF4-FFF2-40B4-BE49-F238E27FC236}">
                    <a16:creationId xmlns:a16="http://schemas.microsoft.com/office/drawing/2014/main" id="{40E76415-9151-4ABB-B2A0-9BC5ABC57C88}"/>
                  </a:ext>
                </a:extLst>
              </p:cNvPr>
              <p:cNvSpPr>
                <a:spLocks noRot="1" noChangeAspect="1" noMove="1" noResize="1" noEditPoints="1" noAdjustHandles="1" noChangeArrowheads="1" noChangeShapeType="1" noTextEdit="1"/>
              </p:cNvSpPr>
              <p:nvPr/>
            </p:nvSpPr>
            <p:spPr>
              <a:xfrm>
                <a:off x="4725994" y="2904686"/>
                <a:ext cx="1985523"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a:blipFill>
                <a:blip r:embed="rId3"/>
                <a:stretch>
                  <a:fillRect l="-6667" t="-8696" b="-17391"/>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1887A720-FE91-4504-8498-1BE559FC15DB}"/>
              </a:ext>
            </a:extLst>
          </p:cNvPr>
          <p:cNvSpPr/>
          <p:nvPr/>
        </p:nvSpPr>
        <p:spPr>
          <a:xfrm rot="2142401">
            <a:off x="3998373" y="3059475"/>
            <a:ext cx="803109" cy="36870"/>
          </a:xfrm>
          <a:custGeom>
            <a:avLst/>
            <a:gdLst>
              <a:gd name="connsiteX0" fmla="*/ 0 w 803109"/>
              <a:gd name="connsiteY0" fmla="*/ 18435 h 36870"/>
              <a:gd name="connsiteX1" fmla="*/ 803109 w 803109"/>
              <a:gd name="connsiteY1" fmla="*/ 18435 h 36870"/>
            </a:gdLst>
            <a:ahLst/>
            <a:cxnLst>
              <a:cxn ang="0">
                <a:pos x="connsiteX0" y="connsiteY0"/>
              </a:cxn>
              <a:cxn ang="0">
                <a:pos x="connsiteX1" y="connsiteY1"/>
              </a:cxn>
            </a:cxnLst>
            <a:rect l="l" t="t" r="r" b="b"/>
            <a:pathLst>
              <a:path w="803109" h="36870">
                <a:moveTo>
                  <a:pt x="803109" y="18435"/>
                </a:moveTo>
                <a:lnTo>
                  <a:pt x="0" y="18435"/>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94177" tIns="-1643" rIns="394176" bIns="-1643" numCol="1" spcCol="1270" anchor="ctr" anchorCtr="0">
            <a:noAutofit/>
          </a:bodyPr>
          <a:lstStyle/>
          <a:p>
            <a:pPr marL="0" lvl="0" indent="0" algn="ctr" defTabSz="222250">
              <a:lnSpc>
                <a:spcPct val="90000"/>
              </a:lnSpc>
              <a:spcBef>
                <a:spcPct val="0"/>
              </a:spcBef>
              <a:spcAft>
                <a:spcPct val="35000"/>
              </a:spcAft>
              <a:buNone/>
            </a:pPr>
            <a:endParaRPr lang="en-US" sz="500" kern="1200"/>
          </a:p>
        </p:txBody>
      </p:sp>
      <mc:AlternateContent xmlns:mc="http://schemas.openxmlformats.org/markup-compatibility/2006" xmlns:a14="http://schemas.microsoft.com/office/drawing/2010/main">
        <mc:Choice Requires="a14">
          <p:sp>
            <p:nvSpPr>
              <p:cNvPr id="12" name="Freeform: Shape 11">
                <a:extLst>
                  <a:ext uri="{FF2B5EF4-FFF2-40B4-BE49-F238E27FC236}">
                    <a16:creationId xmlns:a16="http://schemas.microsoft.com/office/drawing/2014/main" id="{0302814E-73E1-4C51-AE5B-688970437B93}"/>
                  </a:ext>
                </a:extLst>
              </p:cNvPr>
              <p:cNvSpPr/>
              <p:nvPr/>
            </p:nvSpPr>
            <p:spPr>
              <a:xfrm>
                <a:off x="2603313" y="2435963"/>
                <a:ext cx="1500412"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Damping Ratio</a:t>
                </a:r>
                <a:r>
                  <a:rPr lang="en-US" sz="2600" dirty="0"/>
                  <a:t> </a:t>
                </a:r>
                <a14:m>
                  <m:oMath xmlns:m="http://schemas.openxmlformats.org/officeDocument/2006/math">
                    <m:r>
                      <a:rPr lang="en-US" sz="2600" i="1" smtClean="0">
                        <a:latin typeface="Cambria Math" panose="02040503050406030204" pitchFamily="18" charset="0"/>
                        <a:ea typeface="Cambria Math" panose="02040503050406030204" pitchFamily="18" charset="0"/>
                      </a:rPr>
                      <m:t>𝜁</m:t>
                    </m:r>
                  </m:oMath>
                </a14:m>
                <a:endParaRPr lang="en-US" sz="2600" kern="1200" dirty="0"/>
              </a:p>
            </p:txBody>
          </p:sp>
        </mc:Choice>
        <mc:Fallback xmlns="">
          <p:sp>
            <p:nvSpPr>
              <p:cNvPr id="12" name="Freeform: Shape 11">
                <a:extLst>
                  <a:ext uri="{FF2B5EF4-FFF2-40B4-BE49-F238E27FC236}">
                    <a16:creationId xmlns:a16="http://schemas.microsoft.com/office/drawing/2014/main" id="{0302814E-73E1-4C51-AE5B-688970437B93}"/>
                  </a:ext>
                </a:extLst>
              </p:cNvPr>
              <p:cNvSpPr>
                <a:spLocks noRot="1" noChangeAspect="1" noMove="1" noResize="1" noEditPoints="1" noAdjustHandles="1" noChangeArrowheads="1" noChangeShapeType="1" noTextEdit="1"/>
              </p:cNvSpPr>
              <p:nvPr/>
            </p:nvSpPr>
            <p:spPr>
              <a:xfrm>
                <a:off x="2603313" y="2435963"/>
                <a:ext cx="1500412"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a:blipFill>
                <a:blip r:embed="rId4"/>
                <a:stretch>
                  <a:fillRect l="-2000" t="-9489" r="-8400" b="-17518"/>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F962EA3A-DDF0-4AFC-A9D5-9C56CC58CB91}"/>
              </a:ext>
            </a:extLst>
          </p:cNvPr>
          <p:cNvSpPr/>
          <p:nvPr/>
        </p:nvSpPr>
        <p:spPr>
          <a:xfrm>
            <a:off x="1951175" y="2825113"/>
            <a:ext cx="652137" cy="36871"/>
          </a:xfrm>
          <a:custGeom>
            <a:avLst/>
            <a:gdLst>
              <a:gd name="connsiteX0" fmla="*/ 0 w 652137"/>
              <a:gd name="connsiteY0" fmla="*/ 18435 h 36870"/>
              <a:gd name="connsiteX1" fmla="*/ 652137 w 652137"/>
              <a:gd name="connsiteY1" fmla="*/ 18435 h 36870"/>
            </a:gdLst>
            <a:ahLst/>
            <a:cxnLst>
              <a:cxn ang="0">
                <a:pos x="connsiteX0" y="connsiteY0"/>
              </a:cxn>
              <a:cxn ang="0">
                <a:pos x="connsiteX1" y="connsiteY1"/>
              </a:cxn>
            </a:cxnLst>
            <a:rect l="l" t="t" r="r" b="b"/>
            <a:pathLst>
              <a:path w="652137" h="36870">
                <a:moveTo>
                  <a:pt x="652137" y="18435"/>
                </a:moveTo>
                <a:lnTo>
                  <a:pt x="0" y="18435"/>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22465" tIns="2132" rIns="322466" bIns="2133"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a:extLst>
              <a:ext uri="{FF2B5EF4-FFF2-40B4-BE49-F238E27FC236}">
                <a16:creationId xmlns:a16="http://schemas.microsoft.com/office/drawing/2014/main" id="{94DDE865-998F-499D-B43E-F998E9EDE003}"/>
              </a:ext>
            </a:extLst>
          </p:cNvPr>
          <p:cNvSpPr/>
          <p:nvPr/>
        </p:nvSpPr>
        <p:spPr>
          <a:xfrm>
            <a:off x="320831" y="2435963"/>
            <a:ext cx="1630344"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Curve</a:t>
            </a:r>
            <a:r>
              <a:rPr lang="en-US" sz="2600" kern="1200" baseline="0" dirty="0"/>
              <a:t> Fitting</a:t>
            </a:r>
            <a:endParaRPr lang="en-US" sz="2600" kern="1200" dirty="0"/>
          </a:p>
        </p:txBody>
      </p:sp>
      <p:sp>
        <p:nvSpPr>
          <p:cNvPr id="15" name="Freeform: Shape 14">
            <a:extLst>
              <a:ext uri="{FF2B5EF4-FFF2-40B4-BE49-F238E27FC236}">
                <a16:creationId xmlns:a16="http://schemas.microsoft.com/office/drawing/2014/main" id="{6952ACF4-5047-4E55-BAD0-00A466A54157}"/>
              </a:ext>
            </a:extLst>
          </p:cNvPr>
          <p:cNvSpPr/>
          <p:nvPr/>
        </p:nvSpPr>
        <p:spPr>
          <a:xfrm rot="19457599">
            <a:off x="3998373" y="3528199"/>
            <a:ext cx="803109" cy="36870"/>
          </a:xfrm>
          <a:custGeom>
            <a:avLst/>
            <a:gdLst>
              <a:gd name="connsiteX0" fmla="*/ 0 w 803109"/>
              <a:gd name="connsiteY0" fmla="*/ 18435 h 36870"/>
              <a:gd name="connsiteX1" fmla="*/ 803109 w 803109"/>
              <a:gd name="connsiteY1" fmla="*/ 18435 h 36870"/>
            </a:gdLst>
            <a:ahLst/>
            <a:cxnLst>
              <a:cxn ang="0">
                <a:pos x="connsiteX0" y="connsiteY0"/>
              </a:cxn>
              <a:cxn ang="0">
                <a:pos x="connsiteX1" y="connsiteY1"/>
              </a:cxn>
            </a:cxnLst>
            <a:rect l="l" t="t" r="r" b="b"/>
            <a:pathLst>
              <a:path w="803109" h="36870">
                <a:moveTo>
                  <a:pt x="803109" y="18435"/>
                </a:moveTo>
                <a:lnTo>
                  <a:pt x="0" y="18435"/>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94176" tIns="-1642" rIns="394177" bIns="-1644"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 name="Freeform: Shape 15">
            <a:extLst>
              <a:ext uri="{FF2B5EF4-FFF2-40B4-BE49-F238E27FC236}">
                <a16:creationId xmlns:a16="http://schemas.microsoft.com/office/drawing/2014/main" id="{15A76A65-374A-4689-A656-E492533AEF49}"/>
              </a:ext>
            </a:extLst>
          </p:cNvPr>
          <p:cNvSpPr/>
          <p:nvPr/>
        </p:nvSpPr>
        <p:spPr>
          <a:xfrm>
            <a:off x="2603313" y="3373410"/>
            <a:ext cx="1500412"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Time Period T</a:t>
            </a:r>
            <a:r>
              <a:rPr lang="en-US" sz="2600" kern="1200" baseline="-25000" dirty="0"/>
              <a:t>d</a:t>
            </a:r>
            <a:endParaRPr lang="en-US" sz="2600" kern="1200" dirty="0"/>
          </a:p>
        </p:txBody>
      </p:sp>
      <p:sp>
        <p:nvSpPr>
          <p:cNvPr id="17" name="Freeform: Shape 16">
            <a:extLst>
              <a:ext uri="{FF2B5EF4-FFF2-40B4-BE49-F238E27FC236}">
                <a16:creationId xmlns:a16="http://schemas.microsoft.com/office/drawing/2014/main" id="{737A2169-A185-4A08-AD04-CCC0DE3B9D5E}"/>
              </a:ext>
            </a:extLst>
          </p:cNvPr>
          <p:cNvSpPr/>
          <p:nvPr/>
        </p:nvSpPr>
        <p:spPr>
          <a:xfrm rot="19457599">
            <a:off x="6591573" y="3996923"/>
            <a:ext cx="803109" cy="36870"/>
          </a:xfrm>
          <a:custGeom>
            <a:avLst/>
            <a:gdLst>
              <a:gd name="connsiteX0" fmla="*/ 0 w 803109"/>
              <a:gd name="connsiteY0" fmla="*/ 18435 h 36870"/>
              <a:gd name="connsiteX1" fmla="*/ 803109 w 803109"/>
              <a:gd name="connsiteY1" fmla="*/ 18435 h 36870"/>
            </a:gdLst>
            <a:ahLst/>
            <a:cxnLst>
              <a:cxn ang="0">
                <a:pos x="connsiteX0" y="connsiteY0"/>
              </a:cxn>
              <a:cxn ang="0">
                <a:pos x="connsiteX1" y="connsiteY1"/>
              </a:cxn>
            </a:cxnLst>
            <a:rect l="l" t="t" r="r" b="b"/>
            <a:pathLst>
              <a:path w="803109" h="36870">
                <a:moveTo>
                  <a:pt x="803109" y="18435"/>
                </a:moveTo>
                <a:lnTo>
                  <a:pt x="0" y="18435"/>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94177" tIns="-1642" rIns="394176" bIns="-1644"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 name="Freeform: Shape 17">
            <a:extLst>
              <a:ext uri="{FF2B5EF4-FFF2-40B4-BE49-F238E27FC236}">
                <a16:creationId xmlns:a16="http://schemas.microsoft.com/office/drawing/2014/main" id="{9E4FA2E8-FCCD-4267-9A5A-E46159822E9C}"/>
              </a:ext>
            </a:extLst>
          </p:cNvPr>
          <p:cNvSpPr/>
          <p:nvPr/>
        </p:nvSpPr>
        <p:spPr>
          <a:xfrm>
            <a:off x="4725995" y="3842134"/>
            <a:ext cx="1985522" cy="815172"/>
          </a:xfrm>
          <a:custGeom>
            <a:avLst/>
            <a:gdLst>
              <a:gd name="connsiteX0" fmla="*/ 0 w 1630344"/>
              <a:gd name="connsiteY0" fmla="*/ 81517 h 815172"/>
              <a:gd name="connsiteX1" fmla="*/ 81517 w 1630344"/>
              <a:gd name="connsiteY1" fmla="*/ 0 h 815172"/>
              <a:gd name="connsiteX2" fmla="*/ 1548827 w 1630344"/>
              <a:gd name="connsiteY2" fmla="*/ 0 h 815172"/>
              <a:gd name="connsiteX3" fmla="*/ 1630344 w 1630344"/>
              <a:gd name="connsiteY3" fmla="*/ 81517 h 815172"/>
              <a:gd name="connsiteX4" fmla="*/ 1630344 w 1630344"/>
              <a:gd name="connsiteY4" fmla="*/ 733655 h 815172"/>
              <a:gd name="connsiteX5" fmla="*/ 1548827 w 1630344"/>
              <a:gd name="connsiteY5" fmla="*/ 815172 h 815172"/>
              <a:gd name="connsiteX6" fmla="*/ 81517 w 1630344"/>
              <a:gd name="connsiteY6" fmla="*/ 815172 h 815172"/>
              <a:gd name="connsiteX7" fmla="*/ 0 w 1630344"/>
              <a:gd name="connsiteY7" fmla="*/ 733655 h 815172"/>
              <a:gd name="connsiteX8" fmla="*/ 0 w 1630344"/>
              <a:gd name="connsiteY8" fmla="*/ 81517 h 81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344" h="815172">
                <a:moveTo>
                  <a:pt x="0" y="81517"/>
                </a:moveTo>
                <a:cubicBezTo>
                  <a:pt x="0" y="36496"/>
                  <a:pt x="36496" y="0"/>
                  <a:pt x="81517" y="0"/>
                </a:cubicBezTo>
                <a:lnTo>
                  <a:pt x="1548827" y="0"/>
                </a:lnTo>
                <a:cubicBezTo>
                  <a:pt x="1593848" y="0"/>
                  <a:pt x="1630344" y="36496"/>
                  <a:pt x="1630344" y="81517"/>
                </a:cubicBezTo>
                <a:lnTo>
                  <a:pt x="1630344" y="733655"/>
                </a:lnTo>
                <a:cubicBezTo>
                  <a:pt x="1630344" y="778676"/>
                  <a:pt x="1593848" y="815172"/>
                  <a:pt x="1548827" y="815172"/>
                </a:cubicBezTo>
                <a:lnTo>
                  <a:pt x="81517" y="815172"/>
                </a:lnTo>
                <a:cubicBezTo>
                  <a:pt x="36496" y="815172"/>
                  <a:pt x="0" y="778676"/>
                  <a:pt x="0" y="733655"/>
                </a:cubicBezTo>
                <a:lnTo>
                  <a:pt x="0" y="8151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0386" tIns="40386" rIns="40386" bIns="40386" numCol="1" spcCol="1270" anchor="ctr" anchorCtr="0">
            <a:noAutofit/>
          </a:bodyPr>
          <a:lstStyle/>
          <a:p>
            <a:pPr marL="0" lvl="0" indent="0" algn="ctr" defTabSz="1155700">
              <a:lnSpc>
                <a:spcPct val="90000"/>
              </a:lnSpc>
              <a:spcBef>
                <a:spcPct val="0"/>
              </a:spcBef>
              <a:spcAft>
                <a:spcPct val="35000"/>
              </a:spcAft>
              <a:buNone/>
            </a:pPr>
            <a:r>
              <a:rPr lang="en-US" sz="2600" kern="1200" dirty="0"/>
              <a:t>Beam Parameters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2F6660F-8015-435F-8D9B-E07D5DCF959C}"/>
                  </a:ext>
                </a:extLst>
              </p:cNvPr>
              <p:cNvSpPr/>
              <p:nvPr/>
            </p:nvSpPr>
            <p:spPr>
              <a:xfrm>
                <a:off x="520369" y="1341210"/>
                <a:ext cx="3475567" cy="810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r>
                            <a:rPr lang="en-US" b="1" i="1">
                              <a:latin typeface="Cambria Math" panose="02040503050406030204" pitchFamily="18" charset="0"/>
                            </a:rPr>
                            <m:t>𝒍𝒐𝒈</m:t>
                          </m:r>
                        </m:fName>
                        <m:e>
                          <m:d>
                            <m:dPr>
                              <m:ctrlPr>
                                <a:rPr lang="en-US" b="1" i="1">
                                  <a:latin typeface="Cambria Math" panose="02040503050406030204" pitchFamily="18" charset="0"/>
                                </a:rPr>
                              </m:ctrlPr>
                            </m:dPr>
                            <m:e>
                              <m:f>
                                <m:fPr>
                                  <m:ctrlPr>
                                    <a:rPr lang="en-US" b="1" i="1">
                                      <a:latin typeface="Cambria Math" panose="02040503050406030204" pitchFamily="18" charset="0"/>
                                    </a:rPr>
                                  </m:ctrlPr>
                                </m:fPr>
                                <m:num>
                                  <m:sSubSup>
                                    <m:sSubSupPr>
                                      <m:ctrlPr>
                                        <a:rPr lang="en-US" b="1" i="1">
                                          <a:latin typeface="Cambria Math" panose="02040503050406030204" pitchFamily="18" charset="0"/>
                                        </a:rPr>
                                      </m:ctrlPr>
                                    </m:sSubSupPr>
                                    <m:e>
                                      <m:r>
                                        <a:rPr lang="en-US" b="1" i="1">
                                          <a:latin typeface="Cambria Math" panose="02040503050406030204" pitchFamily="18" charset="0"/>
                                        </a:rPr>
                                        <m:t>𝑨</m:t>
                                      </m:r>
                                    </m:e>
                                    <m:sub>
                                      <m:r>
                                        <a:rPr lang="en-US" b="1" i="1">
                                          <a:latin typeface="Cambria Math" panose="02040503050406030204" pitchFamily="18" charset="0"/>
                                        </a:rPr>
                                        <m:t>𝒏</m:t>
                                      </m:r>
                                    </m:sub>
                                    <m:sup>
                                      <m:r>
                                        <a:rPr lang="en-US" b="1" i="1">
                                          <a:latin typeface="Cambria Math" panose="02040503050406030204" pitchFamily="18" charset="0"/>
                                        </a:rPr>
                                        <m:t>∗</m:t>
                                      </m:r>
                                    </m:sup>
                                  </m:sSubSup>
                                </m:num>
                                <m:den>
                                  <m:sSubSup>
                                    <m:sSubSupPr>
                                      <m:ctrlPr>
                                        <a:rPr lang="en-US" b="1" i="1">
                                          <a:latin typeface="Cambria Math" panose="02040503050406030204" pitchFamily="18" charset="0"/>
                                        </a:rPr>
                                      </m:ctrlPr>
                                    </m:sSubSupPr>
                                    <m:e>
                                      <m:r>
                                        <a:rPr lang="en-US" b="1" i="1">
                                          <a:latin typeface="Cambria Math" panose="02040503050406030204" pitchFamily="18" charset="0"/>
                                        </a:rPr>
                                        <m:t>𝑨</m:t>
                                      </m:r>
                                    </m:e>
                                    <m:sub>
                                      <m:r>
                                        <a:rPr lang="en-US" b="1" i="1">
                                          <a:latin typeface="Cambria Math" panose="02040503050406030204" pitchFamily="18" charset="0"/>
                                        </a:rPr>
                                        <m:t>𝟎</m:t>
                                      </m:r>
                                    </m:sub>
                                    <m:sup>
                                      <m:r>
                                        <a:rPr lang="en-US" b="1" i="1">
                                          <a:latin typeface="Cambria Math" panose="02040503050406030204" pitchFamily="18" charset="0"/>
                                        </a:rPr>
                                        <m:t>∗</m:t>
                                      </m:r>
                                    </m:sup>
                                  </m:sSubSup>
                                </m:den>
                              </m:f>
                            </m:e>
                          </m:d>
                        </m:e>
                      </m:func>
                      <m:r>
                        <a:rPr lang="en-US" b="1" i="1">
                          <a:latin typeface="Cambria Math" panose="02040503050406030204" pitchFamily="18" charset="0"/>
                        </a:rPr>
                        <m:t>=</m:t>
                      </m:r>
                      <m:d>
                        <m:dPr>
                          <m:begChr m:val="["/>
                          <m:endChr m:val="]"/>
                          <m:ctrlPr>
                            <a:rPr lang="en-US" b="1" i="1">
                              <a:latin typeface="Cambria Math" panose="02040503050406030204" pitchFamily="18" charset="0"/>
                            </a:rPr>
                          </m:ctrlPr>
                        </m:dPr>
                        <m:e>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𝜻</m:t>
                              </m:r>
                            </m:num>
                            <m:den>
                              <m:rad>
                                <m:radPr>
                                  <m:degHide m:val="on"/>
                                  <m:ctrlPr>
                                    <a:rPr lang="en-US" b="1" i="1">
                                      <a:latin typeface="Cambria Math" panose="02040503050406030204" pitchFamily="18" charset="0"/>
                                    </a:rPr>
                                  </m:ctrlPr>
                                </m:radPr>
                                <m:deg/>
                                <m:e>
                                  <m:r>
                                    <a:rPr lang="en-US" b="1" i="1">
                                      <a:latin typeface="Cambria Math" panose="02040503050406030204" pitchFamily="18" charset="0"/>
                                    </a:rPr>
                                    <m:t>𝟏</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𝜻</m:t>
                                      </m:r>
                                    </m:e>
                                    <m:sup>
                                      <m:r>
                                        <a:rPr lang="en-US" b="1" i="1">
                                          <a:latin typeface="Cambria Math" panose="02040503050406030204" pitchFamily="18" charset="0"/>
                                        </a:rPr>
                                        <m:t>𝟐</m:t>
                                      </m:r>
                                    </m:sup>
                                  </m:sSup>
                                </m:e>
                              </m:rad>
                            </m:den>
                          </m:f>
                        </m:e>
                      </m:d>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𝒌𝒏</m:t>
                      </m:r>
                    </m:oMath>
                  </m:oMathPara>
                </a14:m>
                <a:endParaRPr lang="en-US" b="1" dirty="0"/>
              </a:p>
            </p:txBody>
          </p:sp>
        </mc:Choice>
        <mc:Fallback xmlns="">
          <p:sp>
            <p:nvSpPr>
              <p:cNvPr id="5" name="Rectangle 4">
                <a:extLst>
                  <a:ext uri="{FF2B5EF4-FFF2-40B4-BE49-F238E27FC236}">
                    <a16:creationId xmlns:a16="http://schemas.microsoft.com/office/drawing/2014/main" id="{42F6660F-8015-435F-8D9B-E07D5DCF959C}"/>
                  </a:ext>
                </a:extLst>
              </p:cNvPr>
              <p:cNvSpPr>
                <a:spLocks noRot="1" noChangeAspect="1" noMove="1" noResize="1" noEditPoints="1" noAdjustHandles="1" noChangeArrowheads="1" noChangeShapeType="1" noTextEdit="1"/>
              </p:cNvSpPr>
              <p:nvPr/>
            </p:nvSpPr>
            <p:spPr>
              <a:xfrm>
                <a:off x="520369" y="1341210"/>
                <a:ext cx="3475567" cy="8107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22D56CF-0B8C-403E-907D-8F3B3C2A66D7}"/>
                  </a:ext>
                </a:extLst>
              </p:cNvPr>
              <p:cNvSpPr/>
              <p:nvPr/>
            </p:nvSpPr>
            <p:spPr>
              <a:xfrm>
                <a:off x="4188636" y="1835532"/>
                <a:ext cx="1918859"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rPr>
                            <m:t>𝒏</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num>
                        <m:den>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𝒅</m:t>
                              </m:r>
                            </m:sub>
                          </m:sSub>
                          <m:rad>
                            <m:radPr>
                              <m:degHide m:val="on"/>
                              <m:ctrlPr>
                                <a:rPr lang="en-US" b="1" i="1">
                                  <a:latin typeface="Cambria Math" panose="02040503050406030204" pitchFamily="18" charset="0"/>
                                </a:rPr>
                              </m:ctrlPr>
                            </m:radPr>
                            <m:deg/>
                            <m:e>
                              <m:r>
                                <a:rPr lang="en-US" b="1" i="1">
                                  <a:latin typeface="Cambria Math" panose="02040503050406030204" pitchFamily="18" charset="0"/>
                                </a:rPr>
                                <m:t>𝟏</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𝜻</m:t>
                                  </m:r>
                                </m:e>
                                <m:sup>
                                  <m:r>
                                    <a:rPr lang="en-US" b="1" i="1">
                                      <a:latin typeface="Cambria Math" panose="02040503050406030204" pitchFamily="18" charset="0"/>
                                    </a:rPr>
                                    <m:t>𝟐</m:t>
                                  </m:r>
                                </m:sup>
                              </m:sSup>
                            </m:e>
                          </m:rad>
                        </m:den>
                      </m:f>
                    </m:oMath>
                  </m:oMathPara>
                </a14:m>
                <a:endParaRPr lang="en-US" b="1" dirty="0"/>
              </a:p>
            </p:txBody>
          </p:sp>
        </mc:Choice>
        <mc:Fallback xmlns="">
          <p:sp>
            <p:nvSpPr>
              <p:cNvPr id="6" name="Rectangle 5">
                <a:extLst>
                  <a:ext uri="{FF2B5EF4-FFF2-40B4-BE49-F238E27FC236}">
                    <a16:creationId xmlns:a16="http://schemas.microsoft.com/office/drawing/2014/main" id="{822D56CF-0B8C-403E-907D-8F3B3C2A66D7}"/>
                  </a:ext>
                </a:extLst>
              </p:cNvPr>
              <p:cNvSpPr>
                <a:spLocks noRot="1" noChangeAspect="1" noMove="1" noResize="1" noEditPoints="1" noAdjustHandles="1" noChangeArrowheads="1" noChangeShapeType="1" noTextEdit="1"/>
              </p:cNvSpPr>
              <p:nvPr/>
            </p:nvSpPr>
            <p:spPr>
              <a:xfrm>
                <a:off x="4188636" y="1835532"/>
                <a:ext cx="1918859" cy="7290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E843D40-7908-4783-BCB4-B8F94BC9DEA8}"/>
                  </a:ext>
                </a:extLst>
              </p:cNvPr>
              <p:cNvSpPr/>
              <p:nvPr/>
            </p:nvSpPr>
            <p:spPr>
              <a:xfrm>
                <a:off x="6441355" y="2222542"/>
                <a:ext cx="2776529"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r>
                            <a:rPr lang="en-US" b="1" i="1">
                              <a:latin typeface="Cambria Math" panose="02040503050406030204" pitchFamily="18" charset="0"/>
                            </a:rPr>
                            <m:t>𝒎</m:t>
                          </m:r>
                          <m:r>
                            <a:rPr lang="en-US" b="1" i="1">
                              <a:latin typeface="Cambria Math" panose="02040503050406030204" pitchFamily="18" charset="0"/>
                            </a:rPr>
                            <m:t>+</m:t>
                          </m:r>
                          <m:r>
                            <a:rPr lang="en-US" b="1" i="1">
                              <a:latin typeface="Cambria Math" panose="02040503050406030204" pitchFamily="18" charset="0"/>
                            </a:rPr>
                            <m:t>𝒇</m:t>
                          </m:r>
                          <m:sSub>
                            <m:sSubPr>
                              <m:ctrlPr>
                                <a:rPr lang="en-US" b="1" i="1">
                                  <a:latin typeface="Cambria Math" panose="02040503050406030204" pitchFamily="18" charset="0"/>
                                </a:rPr>
                              </m:ctrlPr>
                            </m:sSubPr>
                            <m:e>
                              <m:r>
                                <a:rPr lang="en-US" b="1" i="1">
                                  <a:latin typeface="Cambria Math" panose="02040503050406030204" pitchFamily="18" charset="0"/>
                                </a:rPr>
                                <m:t>𝒎</m:t>
                              </m:r>
                            </m:e>
                            <m:sub>
                              <m:r>
                                <a:rPr lang="en-US" b="1" i="1">
                                  <a:latin typeface="Cambria Math" panose="02040503050406030204" pitchFamily="18" charset="0"/>
                                </a:rPr>
                                <m:t>𝒃𝒆𝒂𝒎</m:t>
                              </m:r>
                            </m:sub>
                          </m:sSub>
                          <m:r>
                            <a:rPr lang="en-US" b="1"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𝝎</m:t>
                              </m:r>
                            </m:e>
                            <m:sub>
                              <m:r>
                                <a:rPr lang="en-US" b="1" i="1">
                                  <a:latin typeface="Cambria Math" panose="02040503050406030204" pitchFamily="18" charset="0"/>
                                </a:rPr>
                                <m:t>𝒏</m:t>
                              </m:r>
                            </m:sub>
                            <m:sup>
                              <m:r>
                                <a:rPr lang="en-US" b="1" i="1">
                                  <a:latin typeface="Cambria Math" panose="02040503050406030204" pitchFamily="18" charset="0"/>
                                </a:rPr>
                                <m:t>𝟐</m:t>
                              </m:r>
                            </m:sup>
                          </m:sSubSup>
                          <m:sSup>
                            <m:sSupPr>
                              <m:ctrlPr>
                                <a:rPr lang="en-US" b="1" i="1">
                                  <a:latin typeface="Cambria Math" panose="02040503050406030204" pitchFamily="18" charset="0"/>
                                </a:rPr>
                              </m:ctrlPr>
                            </m:sSupPr>
                            <m:e>
                              <m:r>
                                <a:rPr lang="en-US" b="1" i="1">
                                  <a:latin typeface="Cambria Math" panose="02040503050406030204" pitchFamily="18" charset="0"/>
                                </a:rPr>
                                <m:t>𝑳</m:t>
                              </m:r>
                            </m:e>
                            <m:sup>
                              <m:r>
                                <a:rPr lang="en-US" b="1" i="1">
                                  <a:latin typeface="Cambria Math" panose="02040503050406030204" pitchFamily="18" charset="0"/>
                                </a:rPr>
                                <m:t>𝟑</m:t>
                              </m:r>
                            </m:sup>
                          </m:sSup>
                          <m:r>
                            <a:rPr lang="en-US" b="1" i="1">
                              <a:latin typeface="Cambria Math" panose="02040503050406030204" pitchFamily="18" charset="0"/>
                            </a:rPr>
                            <m:t> </m:t>
                          </m:r>
                        </m:num>
                        <m:den>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𝟒</m:t>
                              </m:r>
                            </m:den>
                          </m:f>
                          <m:r>
                            <a:rPr lang="en-US" b="1" i="1">
                              <a:latin typeface="Cambria Math" panose="02040503050406030204" pitchFamily="18" charset="0"/>
                            </a:rPr>
                            <m:t>𝒃</m:t>
                          </m:r>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𝟑</m:t>
                              </m:r>
                            </m:sup>
                          </m:sSup>
                        </m:den>
                      </m:f>
                    </m:oMath>
                  </m:oMathPara>
                </a14:m>
                <a:endParaRPr lang="en-US" b="1" dirty="0"/>
              </a:p>
            </p:txBody>
          </p:sp>
        </mc:Choice>
        <mc:Fallback xmlns="">
          <p:sp>
            <p:nvSpPr>
              <p:cNvPr id="7" name="Rectangle 6">
                <a:extLst>
                  <a:ext uri="{FF2B5EF4-FFF2-40B4-BE49-F238E27FC236}">
                    <a16:creationId xmlns:a16="http://schemas.microsoft.com/office/drawing/2014/main" id="{AE843D40-7908-4783-BCB4-B8F94BC9DEA8}"/>
                  </a:ext>
                </a:extLst>
              </p:cNvPr>
              <p:cNvSpPr>
                <a:spLocks noRot="1" noChangeAspect="1" noMove="1" noResize="1" noEditPoints="1" noAdjustHandles="1" noChangeArrowheads="1" noChangeShapeType="1" noTextEdit="1"/>
              </p:cNvSpPr>
              <p:nvPr/>
            </p:nvSpPr>
            <p:spPr>
              <a:xfrm>
                <a:off x="6441355" y="2222542"/>
                <a:ext cx="2776529" cy="87690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271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608C0-79D4-4F1A-890C-5AE3B7FCCF7B}"/>
              </a:ext>
            </a:extLst>
          </p:cNvPr>
          <p:cNvSpPr>
            <a:spLocks noGrp="1"/>
          </p:cNvSpPr>
          <p:nvPr>
            <p:ph type="ctrTitle"/>
          </p:nvPr>
        </p:nvSpPr>
        <p:spPr>
          <a:xfrm>
            <a:off x="685800" y="2389530"/>
            <a:ext cx="7772400" cy="923330"/>
          </a:xfrm>
        </p:spPr>
        <p:txBody>
          <a:bodyPr/>
          <a:lstStyle/>
          <a:p>
            <a:r>
              <a:rPr lang="en-US" sz="5400" i="1" dirty="0"/>
              <a:t>Discussion</a:t>
            </a:r>
          </a:p>
        </p:txBody>
      </p:sp>
      <p:sp>
        <p:nvSpPr>
          <p:cNvPr id="3" name="内容占位符 2">
            <a:extLst>
              <a:ext uri="{FF2B5EF4-FFF2-40B4-BE49-F238E27FC236}">
                <a16:creationId xmlns:a16="http://schemas.microsoft.com/office/drawing/2014/main" id="{E3CE4531-8144-492C-AAE7-850F8B280141}"/>
              </a:ext>
            </a:extLst>
          </p:cNvPr>
          <p:cNvSpPr>
            <a:spLocks noGrp="1"/>
          </p:cNvSpPr>
          <p:nvPr>
            <p:ph sz="quarter" idx="10"/>
          </p:nvPr>
        </p:nvSpPr>
        <p:spPr/>
        <p:txBody>
          <a:bodyPr/>
          <a:lstStyle/>
          <a:p>
            <a:r>
              <a:rPr lang="en-US" b="1" dirty="0" err="1">
                <a:solidFill>
                  <a:srgbClr val="003D7F"/>
                </a:solidFill>
              </a:rPr>
              <a:t>Hanzhi</a:t>
            </a:r>
            <a:r>
              <a:rPr lang="en-US" b="1" dirty="0">
                <a:solidFill>
                  <a:srgbClr val="003D7F"/>
                </a:solidFill>
              </a:rPr>
              <a:t> Wang</a:t>
            </a:r>
          </a:p>
        </p:txBody>
      </p:sp>
      <p:sp>
        <p:nvSpPr>
          <p:cNvPr id="4" name="灯片编号占位符 3">
            <a:extLst>
              <a:ext uri="{FF2B5EF4-FFF2-40B4-BE49-F238E27FC236}">
                <a16:creationId xmlns:a16="http://schemas.microsoft.com/office/drawing/2014/main" id="{97C17CE6-DAFC-47A5-9018-AAF9D5CEA271}"/>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18</a:t>
            </a:fld>
            <a:endParaRPr lang="zh-CN" altLang="en-US" dirty="0"/>
          </a:p>
        </p:txBody>
      </p:sp>
    </p:spTree>
    <p:extLst>
      <p:ext uri="{BB962C8B-B14F-4D97-AF65-F5344CB8AC3E}">
        <p14:creationId xmlns:p14="http://schemas.microsoft.com/office/powerpoint/2010/main" val="33597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LabVIEW Recording Error</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9" name="图片 8">
            <a:extLst>
              <a:ext uri="{FF2B5EF4-FFF2-40B4-BE49-F238E27FC236}">
                <a16:creationId xmlns:a16="http://schemas.microsoft.com/office/drawing/2014/main" id="{2F25D53E-C230-4F5E-8A2C-E23FE94F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55" y="3260178"/>
            <a:ext cx="7554170" cy="2396496"/>
          </a:xfrm>
          <a:prstGeom prst="rect">
            <a:avLst/>
          </a:prstGeom>
        </p:spPr>
      </p:pic>
      <p:pic>
        <p:nvPicPr>
          <p:cNvPr id="11" name="图片 10">
            <a:extLst>
              <a:ext uri="{FF2B5EF4-FFF2-40B4-BE49-F238E27FC236}">
                <a16:creationId xmlns:a16="http://schemas.microsoft.com/office/drawing/2014/main" id="{62A95F5F-1E68-4A36-8DFF-4C2AFA737DA2}"/>
              </a:ext>
            </a:extLst>
          </p:cNvPr>
          <p:cNvPicPr>
            <a:picLocks noChangeAspect="1"/>
          </p:cNvPicPr>
          <p:nvPr/>
        </p:nvPicPr>
        <p:blipFill rotWithShape="1">
          <a:blip r:embed="rId3">
            <a:extLst>
              <a:ext uri="{28A0092B-C50C-407E-A947-70E740481C1C}">
                <a14:useLocalDpi xmlns:a14="http://schemas.microsoft.com/office/drawing/2010/main" val="0"/>
              </a:ext>
            </a:extLst>
          </a:blip>
          <a:srcRect t="22243"/>
          <a:stretch/>
        </p:blipFill>
        <p:spPr>
          <a:xfrm>
            <a:off x="419555" y="3262773"/>
            <a:ext cx="7745340" cy="2396495"/>
          </a:xfrm>
          <a:prstGeom prst="rect">
            <a:avLst/>
          </a:prstGeom>
        </p:spPr>
      </p:pic>
      <p:sp>
        <p:nvSpPr>
          <p:cNvPr id="7" name="内容占位符 6">
            <a:extLst>
              <a:ext uri="{FF2B5EF4-FFF2-40B4-BE49-F238E27FC236}">
                <a16:creationId xmlns:a16="http://schemas.microsoft.com/office/drawing/2014/main" id="{DB4287CE-A398-45E5-AAFE-4E9197719BAB}"/>
              </a:ext>
            </a:extLst>
          </p:cNvPr>
          <p:cNvSpPr>
            <a:spLocks noGrp="1"/>
          </p:cNvSpPr>
          <p:nvPr>
            <p:ph idx="1"/>
          </p:nvPr>
        </p:nvSpPr>
        <p:spPr>
          <a:xfrm>
            <a:off x="478869" y="1436009"/>
            <a:ext cx="8929082" cy="737681"/>
          </a:xfrm>
        </p:spPr>
        <p:txBody>
          <a:bodyPr>
            <a:normAutofit/>
          </a:bodyPr>
          <a:lstStyle/>
          <a:p>
            <a:r>
              <a:rPr lang="en-US" altLang="zh-CN" dirty="0"/>
              <a:t>Time recording error of LabVIEW</a:t>
            </a:r>
          </a:p>
        </p:txBody>
      </p:sp>
      <p:sp>
        <p:nvSpPr>
          <p:cNvPr id="8" name="灯片编号占位符 3">
            <a:extLst>
              <a:ext uri="{FF2B5EF4-FFF2-40B4-BE49-F238E27FC236}">
                <a16:creationId xmlns:a16="http://schemas.microsoft.com/office/drawing/2014/main" id="{78075E8F-3452-49B5-990E-E56038D06A84}"/>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10" name="内容占位符 6">
                <a:extLst>
                  <a:ext uri="{FF2B5EF4-FFF2-40B4-BE49-F238E27FC236}">
                    <a16:creationId xmlns:a16="http://schemas.microsoft.com/office/drawing/2014/main" id="{4C7B6405-D782-43BA-9601-94C8EBD1AB08}"/>
                  </a:ext>
                </a:extLst>
              </p:cNvPr>
              <p:cNvSpPr txBox="1">
                <a:spLocks/>
              </p:cNvSpPr>
              <p:nvPr/>
            </p:nvSpPr>
            <p:spPr>
              <a:xfrm>
                <a:off x="478869" y="2889925"/>
                <a:ext cx="7554170" cy="37025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Find average time interval = 0.005s and assign time points manually</a:t>
                </a:r>
              </a:p>
              <a:p>
                <a:pPr marL="0" indent="0">
                  <a:buNone/>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T</m:t>
                          </m:r>
                        </m:e>
                        <m:sup>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h</m:t>
                              </m:r>
                            </m:sup>
                          </m:sSup>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005</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oMath>
                  </m:oMathPara>
                </a14:m>
                <a:endParaRPr lang="en-US" dirty="0"/>
              </a:p>
              <a:p>
                <a:endParaRPr lang="en-US" altLang="zh-CN" dirty="0"/>
              </a:p>
            </p:txBody>
          </p:sp>
        </mc:Choice>
        <mc:Fallback xmlns="">
          <p:sp>
            <p:nvSpPr>
              <p:cNvPr id="10" name="内容占位符 6">
                <a:extLst>
                  <a:ext uri="{FF2B5EF4-FFF2-40B4-BE49-F238E27FC236}">
                    <a16:creationId xmlns:a16="http://schemas.microsoft.com/office/drawing/2014/main" id="{4C7B6405-D782-43BA-9601-94C8EBD1AB08}"/>
                  </a:ext>
                </a:extLst>
              </p:cNvPr>
              <p:cNvSpPr txBox="1">
                <a:spLocks noRot="1" noChangeAspect="1" noMove="1" noResize="1" noEditPoints="1" noAdjustHandles="1" noChangeArrowheads="1" noChangeShapeType="1" noTextEdit="1"/>
              </p:cNvSpPr>
              <p:nvPr/>
            </p:nvSpPr>
            <p:spPr>
              <a:xfrm>
                <a:off x="478869" y="2889925"/>
                <a:ext cx="7554170" cy="3702572"/>
              </a:xfrm>
              <a:prstGeom prst="rect">
                <a:avLst/>
              </a:prstGeom>
              <a:blipFill>
                <a:blip r:embed="rId4"/>
                <a:stretch>
                  <a:fillRect l="-646" t="-2142"/>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1800603A-A4ED-4A2F-AAB3-C4AEE008EA12}"/>
              </a:ext>
            </a:extLst>
          </p:cNvPr>
          <p:cNvGrpSpPr/>
          <p:nvPr/>
        </p:nvGrpSpPr>
        <p:grpSpPr>
          <a:xfrm>
            <a:off x="4849860" y="2198596"/>
            <a:ext cx="2911823" cy="542708"/>
            <a:chOff x="363977" y="828967"/>
            <a:chExt cx="2911823" cy="542708"/>
          </a:xfrm>
        </p:grpSpPr>
        <p:sp>
          <p:nvSpPr>
            <p:cNvPr id="13" name="矩形: 圆角 12">
              <a:extLst>
                <a:ext uri="{FF2B5EF4-FFF2-40B4-BE49-F238E27FC236}">
                  <a16:creationId xmlns:a16="http://schemas.microsoft.com/office/drawing/2014/main" id="{1751F331-6C0B-4675-B94F-A637434E7806}"/>
                </a:ext>
              </a:extLst>
            </p:cNvPr>
            <p:cNvSpPr/>
            <p:nvPr/>
          </p:nvSpPr>
          <p:spPr>
            <a:xfrm>
              <a:off x="363977" y="828967"/>
              <a:ext cx="2911823" cy="542708"/>
            </a:xfrm>
            <a:prstGeom prst="roundRect">
              <a:avLst>
                <a:gd name="adj" fmla="val 10000"/>
              </a:avLst>
            </a:pr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矩形: 圆角 4">
              <a:extLst>
                <a:ext uri="{FF2B5EF4-FFF2-40B4-BE49-F238E27FC236}">
                  <a16:creationId xmlns:a16="http://schemas.microsoft.com/office/drawing/2014/main" id="{282B4576-7690-4AB1-8963-63584AA3660A}"/>
                </a:ext>
              </a:extLst>
            </p:cNvPr>
            <p:cNvSpPr txBox="1"/>
            <p:nvPr/>
          </p:nvSpPr>
          <p:spPr>
            <a:xfrm>
              <a:off x="379872" y="844862"/>
              <a:ext cx="2880033" cy="510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dirty="0"/>
                <a:t>Problematic with MATLAB</a:t>
              </a:r>
              <a:endParaRPr lang="en-US" sz="2000" kern="1200" dirty="0"/>
            </a:p>
          </p:txBody>
        </p:sp>
      </p:grpSp>
      <p:grpSp>
        <p:nvGrpSpPr>
          <p:cNvPr id="16" name="组合 15">
            <a:extLst>
              <a:ext uri="{FF2B5EF4-FFF2-40B4-BE49-F238E27FC236}">
                <a16:creationId xmlns:a16="http://schemas.microsoft.com/office/drawing/2014/main" id="{7CCCC5D3-104C-4423-956F-CF8751FAF8C8}"/>
              </a:ext>
            </a:extLst>
          </p:cNvPr>
          <p:cNvGrpSpPr/>
          <p:nvPr/>
        </p:nvGrpSpPr>
        <p:grpSpPr>
          <a:xfrm>
            <a:off x="1009665" y="2182701"/>
            <a:ext cx="2911823" cy="542708"/>
            <a:chOff x="363977" y="828967"/>
            <a:chExt cx="2911823" cy="542708"/>
          </a:xfrm>
        </p:grpSpPr>
        <p:sp>
          <p:nvSpPr>
            <p:cNvPr id="17" name="矩形: 圆角 16">
              <a:extLst>
                <a:ext uri="{FF2B5EF4-FFF2-40B4-BE49-F238E27FC236}">
                  <a16:creationId xmlns:a16="http://schemas.microsoft.com/office/drawing/2014/main" id="{3E6CB5B7-CB28-4469-9C51-5ED269685D46}"/>
                </a:ext>
              </a:extLst>
            </p:cNvPr>
            <p:cNvSpPr/>
            <p:nvPr/>
          </p:nvSpPr>
          <p:spPr>
            <a:xfrm>
              <a:off x="363977" y="828967"/>
              <a:ext cx="2911823" cy="542708"/>
            </a:xfrm>
            <a:prstGeom prst="roundRect">
              <a:avLst>
                <a:gd name="adj" fmla="val 10000"/>
              </a:avLst>
            </a:prstGeom>
            <a:solidFill>
              <a:srgbClr val="002C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矩形: 圆角 4">
              <a:extLst>
                <a:ext uri="{FF2B5EF4-FFF2-40B4-BE49-F238E27FC236}">
                  <a16:creationId xmlns:a16="http://schemas.microsoft.com/office/drawing/2014/main" id="{118B2761-20DD-47DF-A117-0162425D6641}"/>
                </a:ext>
              </a:extLst>
            </p:cNvPr>
            <p:cNvSpPr txBox="1"/>
            <p:nvPr/>
          </p:nvSpPr>
          <p:spPr>
            <a:xfrm>
              <a:off x="379872" y="844862"/>
              <a:ext cx="2880033" cy="5109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dirty="0"/>
                <a:t>Time data is incorrect</a:t>
              </a:r>
              <a:endParaRPr lang="en-US" sz="2000" kern="1200" dirty="0"/>
            </a:p>
          </p:txBody>
        </p:sp>
      </p:grpSp>
    </p:spTree>
    <p:extLst>
      <p:ext uri="{BB962C8B-B14F-4D97-AF65-F5344CB8AC3E}">
        <p14:creationId xmlns:p14="http://schemas.microsoft.com/office/powerpoint/2010/main" val="36095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475E29E-8ADB-466F-A80A-1B48A651D6D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内容占位符 1">
            <a:extLst>
              <a:ext uri="{FF2B5EF4-FFF2-40B4-BE49-F238E27FC236}">
                <a16:creationId xmlns:a16="http://schemas.microsoft.com/office/drawing/2014/main" id="{2332AA7C-0247-483D-ABF5-9075BFFB5E4A}"/>
              </a:ext>
            </a:extLst>
          </p:cNvPr>
          <p:cNvSpPr>
            <a:spLocks noGrp="1"/>
          </p:cNvSpPr>
          <p:nvPr>
            <p:ph idx="1"/>
          </p:nvPr>
        </p:nvSpPr>
        <p:spPr>
          <a:xfrm>
            <a:off x="467544" y="1340768"/>
            <a:ext cx="8229600" cy="4907632"/>
          </a:xfrm>
        </p:spPr>
        <p:txBody>
          <a:bodyPr/>
          <a:lstStyle/>
          <a:p>
            <a:r>
              <a:rPr lang="en-US" dirty="0">
                <a:solidFill>
                  <a:schemeClr val="tx1"/>
                </a:solidFill>
              </a:rPr>
              <a:t>Introduction</a:t>
            </a:r>
          </a:p>
          <a:p>
            <a:r>
              <a:rPr lang="en-US" dirty="0"/>
              <a:t>E</a:t>
            </a:r>
            <a:r>
              <a:rPr lang="en-US" altLang="zh-CN" dirty="0"/>
              <a:t>xperiment</a:t>
            </a:r>
            <a:endParaRPr lang="en-US" dirty="0">
              <a:solidFill>
                <a:schemeClr val="tx1"/>
              </a:solidFill>
            </a:endParaRPr>
          </a:p>
          <a:p>
            <a:r>
              <a:rPr lang="en-US" dirty="0"/>
              <a:t>Discussion</a:t>
            </a:r>
            <a:endParaRPr lang="en-US" dirty="0">
              <a:solidFill>
                <a:schemeClr val="tx1"/>
              </a:solidFill>
            </a:endParaRPr>
          </a:p>
        </p:txBody>
      </p:sp>
      <p:sp>
        <p:nvSpPr>
          <p:cNvPr id="6" name="标题 2">
            <a:extLst>
              <a:ext uri="{FF2B5EF4-FFF2-40B4-BE49-F238E27FC236}">
                <a16:creationId xmlns:a16="http://schemas.microsoft.com/office/drawing/2014/main" id="{7F09AD86-A51E-4216-815E-C9DB4A08497A}"/>
              </a:ext>
            </a:extLst>
          </p:cNvPr>
          <p:cNvSpPr>
            <a:spLocks noGrp="1"/>
          </p:cNvSpPr>
          <p:nvPr>
            <p:ph type="title"/>
          </p:nvPr>
        </p:nvSpPr>
        <p:spPr>
          <a:xfrm>
            <a:off x="395536" y="341784"/>
            <a:ext cx="7200800" cy="638944"/>
          </a:xfrm>
        </p:spPr>
        <p:txBody>
          <a:bodyPr/>
          <a:lstStyle/>
          <a:p>
            <a:r>
              <a:rPr lang="en-US" dirty="0"/>
              <a:t>Outline</a:t>
            </a:r>
          </a:p>
        </p:txBody>
      </p:sp>
    </p:spTree>
    <p:extLst>
      <p:ext uri="{BB962C8B-B14F-4D97-AF65-F5344CB8AC3E}">
        <p14:creationId xmlns:p14="http://schemas.microsoft.com/office/powerpoint/2010/main" val="3055570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Static Gesture of Accelerometer</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内容占位符 6">
            <a:extLst>
              <a:ext uri="{FF2B5EF4-FFF2-40B4-BE49-F238E27FC236}">
                <a16:creationId xmlns:a16="http://schemas.microsoft.com/office/drawing/2014/main" id="{DB4287CE-A398-45E5-AAFE-4E9197719BAB}"/>
              </a:ext>
            </a:extLst>
          </p:cNvPr>
          <p:cNvSpPr>
            <a:spLocks noGrp="1"/>
          </p:cNvSpPr>
          <p:nvPr>
            <p:ph idx="1"/>
          </p:nvPr>
        </p:nvSpPr>
        <p:spPr>
          <a:xfrm>
            <a:off x="467544" y="1340767"/>
            <a:ext cx="7962778" cy="4071649"/>
          </a:xfrm>
        </p:spPr>
        <p:txBody>
          <a:bodyPr>
            <a:normAutofit/>
          </a:bodyPr>
          <a:lstStyle/>
          <a:p>
            <a:r>
              <a:rPr lang="en-US" altLang="zh-CN" dirty="0"/>
              <a:t>Gesture of accelerometer not aligned horizontally</a:t>
            </a:r>
          </a:p>
          <a:p>
            <a:pPr lvl="1"/>
            <a:r>
              <a:rPr lang="en-US" altLang="zh-CN" dirty="0">
                <a:solidFill>
                  <a:schemeClr val="tx1"/>
                </a:solidFill>
              </a:rPr>
              <a:t>At steady state: </a:t>
            </a:r>
          </a:p>
          <a:p>
            <a:pPr lvl="1"/>
            <a:endParaRPr lang="en-US" altLang="zh-CN" dirty="0">
              <a:solidFill>
                <a:schemeClr val="tx1"/>
              </a:solidFill>
            </a:endParaRPr>
          </a:p>
          <a:p>
            <a:pPr marL="457200" lvl="1" indent="0">
              <a:buNone/>
            </a:pPr>
            <a:endParaRPr lang="en-US" altLang="zh-CN" dirty="0">
              <a:solidFill>
                <a:schemeClr val="tx1"/>
              </a:solidFill>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33D5FB88-7AE5-42D3-9CD5-E8B754F72B8B}"/>
                  </a:ext>
                </a:extLst>
              </p:cNvPr>
              <p:cNvGraphicFramePr>
                <a:graphicFrameLocks noGrp="1"/>
              </p:cNvGraphicFramePr>
              <p:nvPr>
                <p:extLst>
                  <p:ext uri="{D42A27DB-BD31-4B8C-83A1-F6EECF244321}">
                    <p14:modId xmlns:p14="http://schemas.microsoft.com/office/powerpoint/2010/main" val="593586739"/>
                  </p:ext>
                </p:extLst>
              </p:nvPr>
            </p:nvGraphicFramePr>
            <p:xfrm>
              <a:off x="1003907" y="3193579"/>
              <a:ext cx="7136187" cy="1405128"/>
            </p:xfrm>
            <a:graphic>
              <a:graphicData uri="http://schemas.openxmlformats.org/drawingml/2006/table">
                <a:tbl>
                  <a:tblPr firstRow="1" bandRow="1">
                    <a:tableStyleId>{5C22544A-7EE6-4342-B048-85BDC9FD1C3A}</a:tableStyleId>
                  </a:tblPr>
                  <a:tblGrid>
                    <a:gridCol w="3072330">
                      <a:extLst>
                        <a:ext uri="{9D8B030D-6E8A-4147-A177-3AD203B41FA5}">
                          <a16:colId xmlns:a16="http://schemas.microsoft.com/office/drawing/2014/main" val="3992910983"/>
                        </a:ext>
                      </a:extLst>
                    </a:gridCol>
                    <a:gridCol w="1354619">
                      <a:extLst>
                        <a:ext uri="{9D8B030D-6E8A-4147-A177-3AD203B41FA5}">
                          <a16:colId xmlns:a16="http://schemas.microsoft.com/office/drawing/2014/main" val="3045141397"/>
                        </a:ext>
                      </a:extLst>
                    </a:gridCol>
                    <a:gridCol w="1354619">
                      <a:extLst>
                        <a:ext uri="{9D8B030D-6E8A-4147-A177-3AD203B41FA5}">
                          <a16:colId xmlns:a16="http://schemas.microsoft.com/office/drawing/2014/main" val="1053131998"/>
                        </a:ext>
                      </a:extLst>
                    </a:gridCol>
                    <a:gridCol w="1354619">
                      <a:extLst>
                        <a:ext uri="{9D8B030D-6E8A-4147-A177-3AD203B41FA5}">
                          <a16:colId xmlns:a16="http://schemas.microsoft.com/office/drawing/2014/main" val="3020075049"/>
                        </a:ext>
                      </a:extLst>
                    </a:gridCol>
                  </a:tblGrid>
                  <a:tr h="370840">
                    <a:tc>
                      <a:txBody>
                        <a:bodyPr/>
                        <a:lstStyle/>
                        <a:p>
                          <a:r>
                            <a:rPr lang="en-US" altLang="zh-CN" sz="2400" dirty="0"/>
                            <a:t>Acceleration</a:t>
                          </a:r>
                          <a:endParaRPr lang="zh-CN" altLang="en-US" sz="2400" dirty="0"/>
                        </a:p>
                      </a:txBody>
                      <a:tcPr>
                        <a:solidFill>
                          <a:srgbClr val="002E6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𝒙</m:t>
                                    </m:r>
                                  </m:sub>
                                </m:sSub>
                              </m:oMath>
                            </m:oMathPara>
                          </a14:m>
                          <a:endParaRPr lang="zh-CN" altLang="en-US" sz="2400" dirty="0"/>
                        </a:p>
                      </a:txBody>
                      <a:tcPr>
                        <a:solidFill>
                          <a:srgbClr val="002E6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𝒚</m:t>
                                    </m:r>
                                  </m:sub>
                                </m:sSub>
                              </m:oMath>
                            </m:oMathPara>
                          </a14:m>
                          <a:endParaRPr lang="zh-CN" altLang="en-US" sz="2400" dirty="0"/>
                        </a:p>
                      </a:txBody>
                      <a:tcPr>
                        <a:solidFill>
                          <a:srgbClr val="002E66"/>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𝒛</m:t>
                                    </m:r>
                                  </m:sub>
                                </m:sSub>
                              </m:oMath>
                            </m:oMathPara>
                          </a14:m>
                          <a:endParaRPr lang="zh-CN" altLang="en-US" sz="2400" dirty="0"/>
                        </a:p>
                      </a:txBody>
                      <a:tcPr>
                        <a:solidFill>
                          <a:srgbClr val="002E66"/>
                        </a:solidFill>
                      </a:tcPr>
                    </a:tc>
                    <a:extLst>
                      <a:ext uri="{0D108BD9-81ED-4DB2-BD59-A6C34878D82A}">
                        <a16:rowId xmlns:a16="http://schemas.microsoft.com/office/drawing/2014/main" val="3126022029"/>
                      </a:ext>
                    </a:extLst>
                  </a:tr>
                  <a:tr h="370840">
                    <a:tc>
                      <a:txBody>
                        <a:bodyPr/>
                        <a:lstStyle/>
                        <a:p>
                          <a:r>
                            <a:rPr lang="en-US" altLang="zh-CN" sz="2400" dirty="0"/>
                            <a:t>Experimental Value, g</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0.0426</m:t>
                                </m:r>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0.1170</m:t>
                                </m:r>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0.9938</m:t>
                                </m:r>
                              </m:oMath>
                            </m:oMathPara>
                          </a14:m>
                          <a:endParaRPr lang="en-US" altLang="zh-CN" sz="2400" dirty="0"/>
                        </a:p>
                      </a:txBody>
                      <a:tcPr/>
                    </a:tc>
                    <a:extLst>
                      <a:ext uri="{0D108BD9-81ED-4DB2-BD59-A6C34878D82A}">
                        <a16:rowId xmlns:a16="http://schemas.microsoft.com/office/drawing/2014/main" val="4290044974"/>
                      </a:ext>
                    </a:extLst>
                  </a:tr>
                  <a:tr h="370840">
                    <a:tc>
                      <a:txBody>
                        <a:bodyPr/>
                        <a:lstStyle/>
                        <a:p>
                          <a:r>
                            <a:rPr lang="en-US" altLang="zh-CN" sz="2400" dirty="0"/>
                            <a:t>Theoretical Value, g</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→0, ≠0</m:t>
                                </m:r>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1</m:t>
                                </m:r>
                              </m:oMath>
                            </m:oMathPara>
                          </a14:m>
                          <a:endParaRPr lang="en-US" altLang="zh-CN" sz="2400" dirty="0"/>
                        </a:p>
                      </a:txBody>
                      <a:tcPr/>
                    </a:tc>
                    <a:extLst>
                      <a:ext uri="{0D108BD9-81ED-4DB2-BD59-A6C34878D82A}">
                        <a16:rowId xmlns:a16="http://schemas.microsoft.com/office/drawing/2014/main" val="2889839627"/>
                      </a:ext>
                    </a:extLst>
                  </a:tr>
                </a:tbl>
              </a:graphicData>
            </a:graphic>
          </p:graphicFrame>
        </mc:Choice>
        <mc:Fallback xmlns="">
          <p:graphicFrame>
            <p:nvGraphicFramePr>
              <p:cNvPr id="2" name="表格 1">
                <a:extLst>
                  <a:ext uri="{FF2B5EF4-FFF2-40B4-BE49-F238E27FC236}">
                    <a16:creationId xmlns:a16="http://schemas.microsoft.com/office/drawing/2014/main" id="{33D5FB88-7AE5-42D3-9CD5-E8B754F72B8B}"/>
                  </a:ext>
                </a:extLst>
              </p:cNvPr>
              <p:cNvGraphicFramePr>
                <a:graphicFrameLocks noGrp="1"/>
              </p:cNvGraphicFramePr>
              <p:nvPr>
                <p:extLst>
                  <p:ext uri="{D42A27DB-BD31-4B8C-83A1-F6EECF244321}">
                    <p14:modId xmlns:p14="http://schemas.microsoft.com/office/powerpoint/2010/main" val="593586739"/>
                  </p:ext>
                </p:extLst>
              </p:nvPr>
            </p:nvGraphicFramePr>
            <p:xfrm>
              <a:off x="1003907" y="3193579"/>
              <a:ext cx="7136187" cy="1405128"/>
            </p:xfrm>
            <a:graphic>
              <a:graphicData uri="http://schemas.openxmlformats.org/drawingml/2006/table">
                <a:tbl>
                  <a:tblPr firstRow="1" bandRow="1">
                    <a:tableStyleId>{5C22544A-7EE6-4342-B048-85BDC9FD1C3A}</a:tableStyleId>
                  </a:tblPr>
                  <a:tblGrid>
                    <a:gridCol w="3072330">
                      <a:extLst>
                        <a:ext uri="{9D8B030D-6E8A-4147-A177-3AD203B41FA5}">
                          <a16:colId xmlns:a16="http://schemas.microsoft.com/office/drawing/2014/main" val="3992910983"/>
                        </a:ext>
                      </a:extLst>
                    </a:gridCol>
                    <a:gridCol w="1354619">
                      <a:extLst>
                        <a:ext uri="{9D8B030D-6E8A-4147-A177-3AD203B41FA5}">
                          <a16:colId xmlns:a16="http://schemas.microsoft.com/office/drawing/2014/main" val="3045141397"/>
                        </a:ext>
                      </a:extLst>
                    </a:gridCol>
                    <a:gridCol w="1354619">
                      <a:extLst>
                        <a:ext uri="{9D8B030D-6E8A-4147-A177-3AD203B41FA5}">
                          <a16:colId xmlns:a16="http://schemas.microsoft.com/office/drawing/2014/main" val="1053131998"/>
                        </a:ext>
                      </a:extLst>
                    </a:gridCol>
                    <a:gridCol w="1354619">
                      <a:extLst>
                        <a:ext uri="{9D8B030D-6E8A-4147-A177-3AD203B41FA5}">
                          <a16:colId xmlns:a16="http://schemas.microsoft.com/office/drawing/2014/main" val="3020075049"/>
                        </a:ext>
                      </a:extLst>
                    </a:gridCol>
                  </a:tblGrid>
                  <a:tr h="490728">
                    <a:tc>
                      <a:txBody>
                        <a:bodyPr/>
                        <a:lstStyle/>
                        <a:p>
                          <a:r>
                            <a:rPr lang="en-US" altLang="zh-CN" sz="2400" dirty="0"/>
                            <a:t>Acceleration</a:t>
                          </a:r>
                          <a:endParaRPr lang="zh-CN" altLang="en-US" sz="2400" dirty="0"/>
                        </a:p>
                      </a:txBody>
                      <a:tcPr>
                        <a:solidFill>
                          <a:srgbClr val="002E66"/>
                        </a:solidFill>
                      </a:tcPr>
                    </a:tc>
                    <a:tc>
                      <a:txBody>
                        <a:bodyPr/>
                        <a:lstStyle/>
                        <a:p>
                          <a:endParaRPr lang="en-US"/>
                        </a:p>
                      </a:txBody>
                      <a:tcPr>
                        <a:blipFill>
                          <a:blip r:embed="rId2"/>
                          <a:stretch>
                            <a:fillRect l="-227928" t="-8642" r="-202252" b="-213580"/>
                          </a:stretch>
                        </a:blipFill>
                      </a:tcPr>
                    </a:tc>
                    <a:tc>
                      <a:txBody>
                        <a:bodyPr/>
                        <a:lstStyle/>
                        <a:p>
                          <a:endParaRPr lang="en-US"/>
                        </a:p>
                      </a:txBody>
                      <a:tcPr>
                        <a:blipFill>
                          <a:blip r:embed="rId2"/>
                          <a:stretch>
                            <a:fillRect l="-326457" t="-8642" r="-101345" b="-213580"/>
                          </a:stretch>
                        </a:blipFill>
                      </a:tcPr>
                    </a:tc>
                    <a:tc>
                      <a:txBody>
                        <a:bodyPr/>
                        <a:lstStyle/>
                        <a:p>
                          <a:endParaRPr lang="en-US"/>
                        </a:p>
                      </a:txBody>
                      <a:tcPr>
                        <a:blipFill>
                          <a:blip r:embed="rId2"/>
                          <a:stretch>
                            <a:fillRect l="-428378" t="-8642" r="-1802" b="-213580"/>
                          </a:stretch>
                        </a:blipFill>
                      </a:tcPr>
                    </a:tc>
                    <a:extLst>
                      <a:ext uri="{0D108BD9-81ED-4DB2-BD59-A6C34878D82A}">
                        <a16:rowId xmlns:a16="http://schemas.microsoft.com/office/drawing/2014/main" val="3126022029"/>
                      </a:ext>
                    </a:extLst>
                  </a:tr>
                  <a:tr h="457200">
                    <a:tc>
                      <a:txBody>
                        <a:bodyPr/>
                        <a:lstStyle/>
                        <a:p>
                          <a:r>
                            <a:rPr lang="en-US" altLang="zh-CN" sz="2400" dirty="0"/>
                            <a:t>Experimental Value, g</a:t>
                          </a:r>
                          <a:endParaRPr lang="zh-CN" altLang="en-US" sz="2400" dirty="0"/>
                        </a:p>
                      </a:txBody>
                      <a:tcPr/>
                    </a:tc>
                    <a:tc>
                      <a:txBody>
                        <a:bodyPr/>
                        <a:lstStyle/>
                        <a:p>
                          <a:endParaRPr lang="en-US"/>
                        </a:p>
                      </a:txBody>
                      <a:tcPr>
                        <a:blipFill>
                          <a:blip r:embed="rId2"/>
                          <a:stretch>
                            <a:fillRect l="-227928" t="-115789" r="-202252" b="-127632"/>
                          </a:stretch>
                        </a:blipFill>
                      </a:tcPr>
                    </a:tc>
                    <a:tc>
                      <a:txBody>
                        <a:bodyPr/>
                        <a:lstStyle/>
                        <a:p>
                          <a:endParaRPr lang="en-US"/>
                        </a:p>
                      </a:txBody>
                      <a:tcPr>
                        <a:blipFill>
                          <a:blip r:embed="rId2"/>
                          <a:stretch>
                            <a:fillRect l="-326457" t="-115789" r="-101345" b="-127632"/>
                          </a:stretch>
                        </a:blipFill>
                      </a:tcPr>
                    </a:tc>
                    <a:tc>
                      <a:txBody>
                        <a:bodyPr/>
                        <a:lstStyle/>
                        <a:p>
                          <a:endParaRPr lang="en-US"/>
                        </a:p>
                      </a:txBody>
                      <a:tcPr>
                        <a:blipFill>
                          <a:blip r:embed="rId2"/>
                          <a:stretch>
                            <a:fillRect l="-428378" t="-115789" r="-1802" b="-127632"/>
                          </a:stretch>
                        </a:blipFill>
                      </a:tcPr>
                    </a:tc>
                    <a:extLst>
                      <a:ext uri="{0D108BD9-81ED-4DB2-BD59-A6C34878D82A}">
                        <a16:rowId xmlns:a16="http://schemas.microsoft.com/office/drawing/2014/main" val="4290044974"/>
                      </a:ext>
                    </a:extLst>
                  </a:tr>
                  <a:tr h="457200">
                    <a:tc>
                      <a:txBody>
                        <a:bodyPr/>
                        <a:lstStyle/>
                        <a:p>
                          <a:r>
                            <a:rPr lang="en-US" altLang="zh-CN" sz="2400" dirty="0"/>
                            <a:t>Theoretical Value, g</a:t>
                          </a:r>
                          <a:endParaRPr lang="zh-CN" altLang="en-US" sz="2400" dirty="0"/>
                        </a:p>
                      </a:txBody>
                      <a:tcPr/>
                    </a:tc>
                    <a:tc>
                      <a:txBody>
                        <a:bodyPr/>
                        <a:lstStyle/>
                        <a:p>
                          <a:endParaRPr lang="en-US"/>
                        </a:p>
                      </a:txBody>
                      <a:tcPr>
                        <a:blipFill>
                          <a:blip r:embed="rId2"/>
                          <a:stretch>
                            <a:fillRect l="-227928" t="-218667" r="-202252" b="-29333"/>
                          </a:stretch>
                        </a:blipFill>
                      </a:tcPr>
                    </a:tc>
                    <a:tc>
                      <a:txBody>
                        <a:bodyPr/>
                        <a:lstStyle/>
                        <a:p>
                          <a:endParaRPr lang="en-US"/>
                        </a:p>
                      </a:txBody>
                      <a:tcPr>
                        <a:blipFill>
                          <a:blip r:embed="rId2"/>
                          <a:stretch>
                            <a:fillRect l="-326457" t="-218667" r="-101345" b="-29333"/>
                          </a:stretch>
                        </a:blipFill>
                      </a:tcPr>
                    </a:tc>
                    <a:tc>
                      <a:txBody>
                        <a:bodyPr/>
                        <a:lstStyle/>
                        <a:p>
                          <a:endParaRPr lang="en-US"/>
                        </a:p>
                      </a:txBody>
                      <a:tcPr>
                        <a:blipFill>
                          <a:blip r:embed="rId2"/>
                          <a:stretch>
                            <a:fillRect l="-428378" t="-218667" r="-1802" b="-29333"/>
                          </a:stretch>
                        </a:blipFill>
                      </a:tcPr>
                    </a:tc>
                    <a:extLst>
                      <a:ext uri="{0D108BD9-81ED-4DB2-BD59-A6C34878D82A}">
                        <a16:rowId xmlns:a16="http://schemas.microsoft.com/office/drawing/2014/main" val="2889839627"/>
                      </a:ext>
                    </a:extLst>
                  </a:tr>
                </a:tbl>
              </a:graphicData>
            </a:graphic>
          </p:graphicFrame>
        </mc:Fallback>
      </mc:AlternateContent>
      <p:sp>
        <p:nvSpPr>
          <p:cNvPr id="8" name="灯片编号占位符 3">
            <a:extLst>
              <a:ext uri="{FF2B5EF4-FFF2-40B4-BE49-F238E27FC236}">
                <a16:creationId xmlns:a16="http://schemas.microsoft.com/office/drawing/2014/main" id="{1C505876-5A05-4FCC-8D78-A0CCF821B23A}"/>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20</a:t>
            </a:fld>
            <a:endParaRPr lang="zh-CN" altLang="en-US" dirty="0"/>
          </a:p>
        </p:txBody>
      </p:sp>
    </p:spTree>
    <p:extLst>
      <p:ext uri="{BB962C8B-B14F-4D97-AF65-F5344CB8AC3E}">
        <p14:creationId xmlns:p14="http://schemas.microsoft.com/office/powerpoint/2010/main" val="104059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Static Gesture of Accelerometer</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内容占位符 6">
            <a:extLst>
              <a:ext uri="{FF2B5EF4-FFF2-40B4-BE49-F238E27FC236}">
                <a16:creationId xmlns:a16="http://schemas.microsoft.com/office/drawing/2014/main" id="{DB4287CE-A398-45E5-AAFE-4E9197719BAB}"/>
              </a:ext>
            </a:extLst>
          </p:cNvPr>
          <p:cNvSpPr>
            <a:spLocks noGrp="1"/>
          </p:cNvSpPr>
          <p:nvPr>
            <p:ph idx="1"/>
          </p:nvPr>
        </p:nvSpPr>
        <p:spPr>
          <a:xfrm>
            <a:off x="467543" y="1340768"/>
            <a:ext cx="7940477" cy="738796"/>
          </a:xfrm>
        </p:spPr>
        <p:txBody>
          <a:bodyPr>
            <a:normAutofit/>
          </a:bodyPr>
          <a:lstStyle/>
          <a:p>
            <a:r>
              <a:rPr lang="en-US" altLang="zh-CN" dirty="0"/>
              <a:t>Acceleration is distributed into 3 axes</a:t>
            </a:r>
          </a:p>
        </p:txBody>
      </p:sp>
      <p:pic>
        <p:nvPicPr>
          <p:cNvPr id="5" name="图片 4">
            <a:extLst>
              <a:ext uri="{FF2B5EF4-FFF2-40B4-BE49-F238E27FC236}">
                <a16:creationId xmlns:a16="http://schemas.microsoft.com/office/drawing/2014/main" id="{BBA954AC-7055-48C2-AC40-D2FFEB42D13E}"/>
              </a:ext>
            </a:extLst>
          </p:cNvPr>
          <p:cNvPicPr>
            <a:picLocks noChangeAspect="1"/>
          </p:cNvPicPr>
          <p:nvPr/>
        </p:nvPicPr>
        <p:blipFill rotWithShape="1">
          <a:blip r:embed="rId2">
            <a:extLst>
              <a:ext uri="{28A0092B-C50C-407E-A947-70E740481C1C}">
                <a14:useLocalDpi xmlns:a14="http://schemas.microsoft.com/office/drawing/2010/main" val="0"/>
              </a:ext>
            </a:extLst>
          </a:blip>
          <a:srcRect l="6604" t="5055" r="6411"/>
          <a:stretch/>
        </p:blipFill>
        <p:spPr>
          <a:xfrm>
            <a:off x="2085278" y="2363067"/>
            <a:ext cx="5175976" cy="3952427"/>
          </a:xfrm>
          <a:prstGeom prst="rect">
            <a:avLst/>
          </a:prstGeom>
        </p:spPr>
      </p:pic>
      <p:sp>
        <p:nvSpPr>
          <p:cNvPr id="8" name="灯片编号占位符 3">
            <a:extLst>
              <a:ext uri="{FF2B5EF4-FFF2-40B4-BE49-F238E27FC236}">
                <a16:creationId xmlns:a16="http://schemas.microsoft.com/office/drawing/2014/main" id="{44F1DA96-EA66-450A-BC05-81ECCE25D12D}"/>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21</a:t>
            </a:fld>
            <a:endParaRPr lang="zh-CN" altLang="en-US" dirty="0"/>
          </a:p>
        </p:txBody>
      </p:sp>
      <p:sp>
        <p:nvSpPr>
          <p:cNvPr id="9" name="内容占位符 6">
            <a:extLst>
              <a:ext uri="{FF2B5EF4-FFF2-40B4-BE49-F238E27FC236}">
                <a16:creationId xmlns:a16="http://schemas.microsoft.com/office/drawing/2014/main" id="{CE904DF1-9A66-4F41-8185-177C1CF88BE4}"/>
              </a:ext>
            </a:extLst>
          </p:cNvPr>
          <p:cNvSpPr txBox="1">
            <a:spLocks/>
          </p:cNvSpPr>
          <p:nvPr/>
        </p:nvSpPr>
        <p:spPr>
          <a:xfrm>
            <a:off x="481048" y="2184379"/>
            <a:ext cx="7940477" cy="7778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Does not affect E calculation.</a:t>
            </a:r>
          </a:p>
        </p:txBody>
      </p:sp>
      <p:sp>
        <p:nvSpPr>
          <p:cNvPr id="10" name="内容占位符 6">
            <a:extLst>
              <a:ext uri="{FF2B5EF4-FFF2-40B4-BE49-F238E27FC236}">
                <a16:creationId xmlns:a16="http://schemas.microsoft.com/office/drawing/2014/main" id="{6AF72876-EB1F-4E0E-879A-8D7D61FE5C05}"/>
              </a:ext>
            </a:extLst>
          </p:cNvPr>
          <p:cNvSpPr txBox="1">
            <a:spLocks/>
          </p:cNvSpPr>
          <p:nvPr/>
        </p:nvSpPr>
        <p:spPr>
          <a:xfrm>
            <a:off x="467542" y="3071394"/>
            <a:ext cx="7940477" cy="1411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Oscillation amplitude is smaller than actual value.</a:t>
            </a:r>
            <a:endParaRPr lang="en-US" dirty="0"/>
          </a:p>
        </p:txBody>
      </p:sp>
    </p:spTree>
    <p:extLst>
      <p:ext uri="{BB962C8B-B14F-4D97-AF65-F5344CB8AC3E}">
        <p14:creationId xmlns:p14="http://schemas.microsoft.com/office/powerpoint/2010/main" val="236121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Non-linear Damping</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DB4287CE-A398-45E5-AAFE-4E9197719BAB}"/>
                  </a:ext>
                </a:extLst>
              </p:cNvPr>
              <p:cNvSpPr>
                <a:spLocks noGrp="1"/>
              </p:cNvSpPr>
              <p:nvPr>
                <p:ph idx="1"/>
              </p:nvPr>
            </p:nvSpPr>
            <p:spPr>
              <a:xfrm>
                <a:off x="467544" y="1340767"/>
                <a:ext cx="8327663" cy="4071649"/>
              </a:xfrm>
            </p:spPr>
            <p:txBody>
              <a:bodyPr>
                <a:normAutofit/>
              </a:bodyPr>
              <a:lstStyle/>
              <a:p>
                <a:r>
                  <a:rPr lang="en-US" altLang="zh-CN" dirty="0">
                    <a:solidFill>
                      <a:schemeClr val="tx1"/>
                    </a:solidFill>
                  </a:rPr>
                  <a:t>Damping ratio is not constant, although load is the same</a:t>
                </a:r>
              </a:p>
              <a:p>
                <a:pPr lvl="1"/>
                <a14:m>
                  <m:oMath xmlns:m="http://schemas.openxmlformats.org/officeDocument/2006/math">
                    <m:r>
                      <a:rPr lang="en-US" altLang="zh-CN" b="0" i="1" smtClean="0">
                        <a:solidFill>
                          <a:schemeClr val="tx1"/>
                        </a:solidFill>
                        <a:latin typeface="Cambria Math" panose="02040503050406030204" pitchFamily="18" charset="0"/>
                      </a:rPr>
                      <m:t>𝜁</m:t>
                    </m:r>
                  </m:oMath>
                </a14:m>
                <a:r>
                  <a:rPr lang="en-US" altLang="zh-CN" dirty="0">
                    <a:solidFill>
                      <a:schemeClr val="tx1"/>
                    </a:solidFill>
                  </a:rPr>
                  <a:t> increases as oscillation amplitude increases.</a:t>
                </a:r>
              </a:p>
            </p:txBody>
          </p:sp>
        </mc:Choice>
        <mc:Fallback xmlns="">
          <p:sp>
            <p:nvSpPr>
              <p:cNvPr id="7" name="内容占位符 6">
                <a:extLst>
                  <a:ext uri="{FF2B5EF4-FFF2-40B4-BE49-F238E27FC236}">
                    <a16:creationId xmlns:a16="http://schemas.microsoft.com/office/drawing/2014/main" id="{DB4287CE-A398-45E5-AAFE-4E9197719BAB}"/>
                  </a:ext>
                </a:extLst>
              </p:cNvPr>
              <p:cNvSpPr>
                <a:spLocks noGrp="1" noRot="1" noChangeAspect="1" noMove="1" noResize="1" noEditPoints="1" noAdjustHandles="1" noChangeArrowheads="1" noChangeShapeType="1" noTextEdit="1"/>
              </p:cNvSpPr>
              <p:nvPr>
                <p:ph idx="1"/>
              </p:nvPr>
            </p:nvSpPr>
            <p:spPr>
              <a:xfrm>
                <a:off x="467544" y="1340767"/>
                <a:ext cx="8327663" cy="4071649"/>
              </a:xfrm>
              <a:blipFill>
                <a:blip r:embed="rId2"/>
                <a:stretch>
                  <a:fillRect l="-586" t="-1946" r="-1537"/>
                </a:stretch>
              </a:blipFill>
            </p:spPr>
            <p:txBody>
              <a:bodyPr/>
              <a:lstStyle/>
              <a:p>
                <a:r>
                  <a:rPr lang="en-US">
                    <a:noFill/>
                  </a:rPr>
                  <a:t> </a:t>
                </a:r>
              </a:p>
            </p:txBody>
          </p:sp>
        </mc:Fallback>
      </mc:AlternateContent>
      <p:sp>
        <p:nvSpPr>
          <p:cNvPr id="8" name="灯片编号占位符 3">
            <a:extLst>
              <a:ext uri="{FF2B5EF4-FFF2-40B4-BE49-F238E27FC236}">
                <a16:creationId xmlns:a16="http://schemas.microsoft.com/office/drawing/2014/main" id="{EECC6276-7B40-4B54-85A2-B6F348B59098}"/>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22</a:t>
            </a:fld>
            <a:endParaRPr lang="zh-CN" altLang="en-US" dirty="0"/>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3C074537-F26E-4CB0-983A-60032A7CE47D}"/>
                  </a:ext>
                </a:extLst>
              </p:cNvPr>
              <p:cNvGraphicFramePr>
                <a:graphicFrameLocks noGrp="1"/>
              </p:cNvGraphicFramePr>
              <p:nvPr/>
            </p:nvGraphicFramePr>
            <p:xfrm>
              <a:off x="666029" y="2969785"/>
              <a:ext cx="7930691" cy="2151929"/>
            </p:xfrm>
            <a:graphic>
              <a:graphicData uri="http://schemas.openxmlformats.org/drawingml/2006/table">
                <a:tbl>
                  <a:tblPr firstRow="1" firstCol="1" bandRow="1">
                    <a:tableStyleId>{5C22544A-7EE6-4342-B048-85BDC9FD1C3A}</a:tableStyleId>
                  </a:tblPr>
                  <a:tblGrid>
                    <a:gridCol w="1935069">
                      <a:extLst>
                        <a:ext uri="{9D8B030D-6E8A-4147-A177-3AD203B41FA5}">
                          <a16:colId xmlns:a16="http://schemas.microsoft.com/office/drawing/2014/main" val="636516602"/>
                        </a:ext>
                      </a:extLst>
                    </a:gridCol>
                    <a:gridCol w="1236825">
                      <a:extLst>
                        <a:ext uri="{9D8B030D-6E8A-4147-A177-3AD203B41FA5}">
                          <a16:colId xmlns:a16="http://schemas.microsoft.com/office/drawing/2014/main" val="1311600431"/>
                        </a:ext>
                      </a:extLst>
                    </a:gridCol>
                    <a:gridCol w="1585947">
                      <a:extLst>
                        <a:ext uri="{9D8B030D-6E8A-4147-A177-3AD203B41FA5}">
                          <a16:colId xmlns:a16="http://schemas.microsoft.com/office/drawing/2014/main" val="1745980393"/>
                        </a:ext>
                      </a:extLst>
                    </a:gridCol>
                    <a:gridCol w="1585947">
                      <a:extLst>
                        <a:ext uri="{9D8B030D-6E8A-4147-A177-3AD203B41FA5}">
                          <a16:colId xmlns:a16="http://schemas.microsoft.com/office/drawing/2014/main" val="2597846839"/>
                        </a:ext>
                      </a:extLst>
                    </a:gridCol>
                    <a:gridCol w="1586903">
                      <a:extLst>
                        <a:ext uri="{9D8B030D-6E8A-4147-A177-3AD203B41FA5}">
                          <a16:colId xmlns:a16="http://schemas.microsoft.com/office/drawing/2014/main" val="1416579217"/>
                        </a:ext>
                      </a:extLst>
                    </a:gridCol>
                  </a:tblGrid>
                  <a:tr h="442755">
                    <a:tc>
                      <a:txBody>
                        <a:bodyPr/>
                        <a:lstStyle/>
                        <a:p>
                          <a:pPr marL="0" marR="0" algn="just">
                            <a:spcBef>
                              <a:spcPts val="0"/>
                            </a:spcBef>
                            <a:spcAft>
                              <a:spcPts val="0"/>
                            </a:spcAft>
                          </a:pPr>
                          <a:r>
                            <a:rPr lang="en-US" sz="2000" kern="100" dirty="0">
                              <a:effectLst/>
                            </a:rPr>
                            <a:t> </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1</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2</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3</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4</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extLst>
                      <a:ext uri="{0D108BD9-81ED-4DB2-BD59-A6C34878D82A}">
                        <a16:rowId xmlns:a16="http://schemas.microsoft.com/office/drawing/2014/main" val="532631329"/>
                      </a:ext>
                    </a:extLst>
                  </a:tr>
                  <a:tr h="836074">
                    <a:tc>
                      <a:txBody>
                        <a:bodyPr/>
                        <a:lstStyle/>
                        <a:p>
                          <a:pPr marL="0" marR="0" algn="just">
                            <a:spcBef>
                              <a:spcPts val="0"/>
                            </a:spcBef>
                            <a:spcAft>
                              <a:spcPts val="0"/>
                            </a:spcAft>
                          </a:pPr>
                          <a:r>
                            <a:rPr lang="en-US" sz="2000" kern="100" dirty="0">
                              <a:effectLst/>
                            </a:rPr>
                            <a:t>Max Acceleration, </a:t>
                          </a:r>
                          <a14:m>
                            <m:oMath xmlns:m="http://schemas.openxmlformats.org/officeDocument/2006/math">
                              <m:f>
                                <m:fPr>
                                  <m:ctrlPr>
                                    <a:rPr lang="en-US" sz="2000" i="1" kern="100" dirty="0" smtClean="0">
                                      <a:effectLst/>
                                      <a:latin typeface="Cambria Math" panose="02040503050406030204" pitchFamily="18" charset="0"/>
                                    </a:rPr>
                                  </m:ctrlPr>
                                </m:fPr>
                                <m:num>
                                  <m:r>
                                    <a:rPr lang="en-US" sz="2000" i="1" kern="100" dirty="0" smtClean="0">
                                      <a:effectLst/>
                                      <a:latin typeface="Cambria Math" panose="02040503050406030204" pitchFamily="18" charset="0"/>
                                    </a:rPr>
                                    <m:t>𝑚</m:t>
                                  </m:r>
                                </m:num>
                                <m:den>
                                  <m:sSup>
                                    <m:sSupPr>
                                      <m:ctrlPr>
                                        <a:rPr lang="en-US" sz="2000" i="1" kern="100" dirty="0" smtClean="0">
                                          <a:effectLst/>
                                          <a:latin typeface="Cambria Math" panose="02040503050406030204" pitchFamily="18" charset="0"/>
                                        </a:rPr>
                                      </m:ctrlPr>
                                    </m:sSupPr>
                                    <m:e>
                                      <m:r>
                                        <a:rPr lang="en-US" sz="2000" i="1" kern="100" dirty="0" smtClean="0">
                                          <a:effectLst/>
                                          <a:latin typeface="Cambria Math" panose="02040503050406030204" pitchFamily="18" charset="0"/>
                                        </a:rPr>
                                        <m:t>𝑠</m:t>
                                      </m:r>
                                    </m:e>
                                    <m:sup>
                                      <m:r>
                                        <a:rPr lang="en-US" sz="2000" i="1" kern="100" dirty="0" smtClean="0">
                                          <a:effectLst/>
                                          <a:latin typeface="Cambria Math" panose="02040503050406030204" pitchFamily="18" charset="0"/>
                                        </a:rPr>
                                        <m:t>2</m:t>
                                      </m:r>
                                    </m:sup>
                                  </m:sSup>
                                </m:den>
                              </m:f>
                            </m:oMath>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3.12</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4.1248</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10.845</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18.55</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extLst>
                      <a:ext uri="{0D108BD9-81ED-4DB2-BD59-A6C34878D82A}">
                        <a16:rowId xmlns:a16="http://schemas.microsoft.com/office/drawing/2014/main" val="3958380907"/>
                      </a:ext>
                    </a:extLst>
                  </a:tr>
                  <a:tr h="873100">
                    <a:tc>
                      <a:txBody>
                        <a:bodyPr/>
                        <a:lstStyle/>
                        <a:p>
                          <a:pPr marL="0" marR="0" algn="just">
                            <a:spcBef>
                              <a:spcPts val="0"/>
                            </a:spcBef>
                            <a:spcAft>
                              <a:spcPts val="0"/>
                            </a:spcAft>
                          </a:pPr>
                          <a:r>
                            <a:rPr lang="en-US" sz="2000" kern="100" dirty="0">
                              <a:effectLst/>
                            </a:rPr>
                            <a:t>Damping ratio</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0.0264</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0.0273</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0.0347</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2000" i="1" kern="100" dirty="0" smtClean="0">
                                    <a:effectLst/>
                                    <a:latin typeface="Cambria Math" panose="02040503050406030204" pitchFamily="18" charset="0"/>
                                  </a:rPr>
                                  <m:t>0.0383</m:t>
                                </m:r>
                              </m:oMath>
                            </m:oMathPara>
                          </a14:m>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tc>
                    <a:extLst>
                      <a:ext uri="{0D108BD9-81ED-4DB2-BD59-A6C34878D82A}">
                        <a16:rowId xmlns:a16="http://schemas.microsoft.com/office/drawing/2014/main" val="2237886325"/>
                      </a:ext>
                    </a:extLst>
                  </a:tr>
                </a:tbl>
              </a:graphicData>
            </a:graphic>
          </p:graphicFrame>
        </mc:Choice>
        <mc:Fallback xmlns="">
          <p:graphicFrame>
            <p:nvGraphicFramePr>
              <p:cNvPr id="2" name="表格 1">
                <a:extLst>
                  <a:ext uri="{FF2B5EF4-FFF2-40B4-BE49-F238E27FC236}">
                    <a16:creationId xmlns:a16="http://schemas.microsoft.com/office/drawing/2014/main" id="{3C074537-F26E-4CB0-983A-60032A7CE47D}"/>
                  </a:ext>
                </a:extLst>
              </p:cNvPr>
              <p:cNvGraphicFramePr>
                <a:graphicFrameLocks noGrp="1"/>
              </p:cNvGraphicFramePr>
              <p:nvPr>
                <p:extLst>
                  <p:ext uri="{D42A27DB-BD31-4B8C-83A1-F6EECF244321}">
                    <p14:modId xmlns:p14="http://schemas.microsoft.com/office/powerpoint/2010/main" val="3228481526"/>
                  </p:ext>
                </p:extLst>
              </p:nvPr>
            </p:nvGraphicFramePr>
            <p:xfrm>
              <a:off x="666029" y="2969785"/>
              <a:ext cx="7930691" cy="2151929"/>
            </p:xfrm>
            <a:graphic>
              <a:graphicData uri="http://schemas.openxmlformats.org/drawingml/2006/table">
                <a:tbl>
                  <a:tblPr firstRow="1" firstCol="1" bandRow="1">
                    <a:tableStyleId>{5C22544A-7EE6-4342-B048-85BDC9FD1C3A}</a:tableStyleId>
                  </a:tblPr>
                  <a:tblGrid>
                    <a:gridCol w="1935069">
                      <a:extLst>
                        <a:ext uri="{9D8B030D-6E8A-4147-A177-3AD203B41FA5}">
                          <a16:colId xmlns:a16="http://schemas.microsoft.com/office/drawing/2014/main" val="636516602"/>
                        </a:ext>
                      </a:extLst>
                    </a:gridCol>
                    <a:gridCol w="1236825">
                      <a:extLst>
                        <a:ext uri="{9D8B030D-6E8A-4147-A177-3AD203B41FA5}">
                          <a16:colId xmlns:a16="http://schemas.microsoft.com/office/drawing/2014/main" val="1311600431"/>
                        </a:ext>
                      </a:extLst>
                    </a:gridCol>
                    <a:gridCol w="1585947">
                      <a:extLst>
                        <a:ext uri="{9D8B030D-6E8A-4147-A177-3AD203B41FA5}">
                          <a16:colId xmlns:a16="http://schemas.microsoft.com/office/drawing/2014/main" val="1745980393"/>
                        </a:ext>
                      </a:extLst>
                    </a:gridCol>
                    <a:gridCol w="1585947">
                      <a:extLst>
                        <a:ext uri="{9D8B030D-6E8A-4147-A177-3AD203B41FA5}">
                          <a16:colId xmlns:a16="http://schemas.microsoft.com/office/drawing/2014/main" val="2597846839"/>
                        </a:ext>
                      </a:extLst>
                    </a:gridCol>
                    <a:gridCol w="1586903">
                      <a:extLst>
                        <a:ext uri="{9D8B030D-6E8A-4147-A177-3AD203B41FA5}">
                          <a16:colId xmlns:a16="http://schemas.microsoft.com/office/drawing/2014/main" val="1416579217"/>
                        </a:ext>
                      </a:extLst>
                    </a:gridCol>
                  </a:tblGrid>
                  <a:tr h="442755">
                    <a:tc>
                      <a:txBody>
                        <a:bodyPr/>
                        <a:lstStyle/>
                        <a:p>
                          <a:pPr marL="0" marR="0" algn="just">
                            <a:spcBef>
                              <a:spcPts val="0"/>
                            </a:spcBef>
                            <a:spcAft>
                              <a:spcPts val="0"/>
                            </a:spcAft>
                          </a:pPr>
                          <a:r>
                            <a:rPr lang="en-US" sz="2000" kern="100" dirty="0">
                              <a:effectLst/>
                            </a:rPr>
                            <a:t> </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1</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2</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3</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pPr marL="0" marR="0" algn="ctr">
                            <a:spcBef>
                              <a:spcPts val="0"/>
                            </a:spcBef>
                            <a:spcAft>
                              <a:spcPts val="0"/>
                            </a:spcAft>
                          </a:pPr>
                          <a:r>
                            <a:rPr lang="en-US" sz="2000" kern="100" dirty="0">
                              <a:effectLst/>
                            </a:rPr>
                            <a:t>Set 4</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extLst>
                      <a:ext uri="{0D108BD9-81ED-4DB2-BD59-A6C34878D82A}">
                        <a16:rowId xmlns:a16="http://schemas.microsoft.com/office/drawing/2014/main" val="532631329"/>
                      </a:ext>
                    </a:extLst>
                  </a:tr>
                  <a:tr h="836074">
                    <a:tc>
                      <a:txBody>
                        <a:bodyPr/>
                        <a:lstStyle/>
                        <a:p>
                          <a:endParaRPr lang="zh-CN"/>
                        </a:p>
                      </a:txBody>
                      <a:tcPr marL="57962" marR="57962" marT="0" marB="0">
                        <a:blipFill>
                          <a:blip r:embed="rId3"/>
                          <a:stretch>
                            <a:fillRect l="-314" t="-62774" r="-310692" b="-106569"/>
                          </a:stretch>
                        </a:blipFill>
                      </a:tcPr>
                    </a:tc>
                    <a:tc>
                      <a:txBody>
                        <a:bodyPr/>
                        <a:lstStyle/>
                        <a:p>
                          <a:endParaRPr lang="zh-CN"/>
                        </a:p>
                      </a:txBody>
                      <a:tcPr marL="57962" marR="57962" marT="0" marB="0">
                        <a:blipFill>
                          <a:blip r:embed="rId3"/>
                          <a:stretch>
                            <a:fillRect l="-157143" t="-62774" r="-386700" b="-106569"/>
                          </a:stretch>
                        </a:blipFill>
                      </a:tcPr>
                    </a:tc>
                    <a:tc>
                      <a:txBody>
                        <a:bodyPr/>
                        <a:lstStyle/>
                        <a:p>
                          <a:endParaRPr lang="zh-CN"/>
                        </a:p>
                      </a:txBody>
                      <a:tcPr marL="57962" marR="57962" marT="0" marB="0">
                        <a:blipFill>
                          <a:blip r:embed="rId3"/>
                          <a:stretch>
                            <a:fillRect l="-200769" t="-62774" r="-201923" b="-106569"/>
                          </a:stretch>
                        </a:blipFill>
                      </a:tcPr>
                    </a:tc>
                    <a:tc>
                      <a:txBody>
                        <a:bodyPr/>
                        <a:lstStyle/>
                        <a:p>
                          <a:endParaRPr lang="zh-CN"/>
                        </a:p>
                      </a:txBody>
                      <a:tcPr marL="57962" marR="57962" marT="0" marB="0">
                        <a:blipFill>
                          <a:blip r:embed="rId3"/>
                          <a:stretch>
                            <a:fillRect l="-300769" t="-62774" r="-101923" b="-106569"/>
                          </a:stretch>
                        </a:blipFill>
                      </a:tcPr>
                    </a:tc>
                    <a:tc>
                      <a:txBody>
                        <a:bodyPr/>
                        <a:lstStyle/>
                        <a:p>
                          <a:endParaRPr lang="zh-CN"/>
                        </a:p>
                      </a:txBody>
                      <a:tcPr marL="57962" marR="57962" marT="0" marB="0">
                        <a:blipFill>
                          <a:blip r:embed="rId3"/>
                          <a:stretch>
                            <a:fillRect l="-399234" t="-62774" r="-1533" b="-106569"/>
                          </a:stretch>
                        </a:blipFill>
                      </a:tcPr>
                    </a:tc>
                    <a:extLst>
                      <a:ext uri="{0D108BD9-81ED-4DB2-BD59-A6C34878D82A}">
                        <a16:rowId xmlns:a16="http://schemas.microsoft.com/office/drawing/2014/main" val="3958380907"/>
                      </a:ext>
                    </a:extLst>
                  </a:tr>
                  <a:tr h="873100">
                    <a:tc>
                      <a:txBody>
                        <a:bodyPr/>
                        <a:lstStyle/>
                        <a:p>
                          <a:pPr marL="0" marR="0" algn="just">
                            <a:spcBef>
                              <a:spcPts val="0"/>
                            </a:spcBef>
                            <a:spcAft>
                              <a:spcPts val="0"/>
                            </a:spcAft>
                          </a:pPr>
                          <a:r>
                            <a:rPr lang="en-US" sz="2000" kern="100" dirty="0">
                              <a:effectLst/>
                            </a:rPr>
                            <a:t>Damping ratio</a:t>
                          </a:r>
                          <a:endParaRPr 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62" marR="57962" marT="0" marB="0">
                        <a:solidFill>
                          <a:srgbClr val="002C62"/>
                        </a:solidFill>
                      </a:tcPr>
                    </a:tc>
                    <a:tc>
                      <a:txBody>
                        <a:bodyPr/>
                        <a:lstStyle/>
                        <a:p>
                          <a:endParaRPr lang="zh-CN"/>
                        </a:p>
                      </a:txBody>
                      <a:tcPr marL="57962" marR="57962" marT="0" marB="0">
                        <a:blipFill>
                          <a:blip r:embed="rId3"/>
                          <a:stretch>
                            <a:fillRect l="-157143" t="-154861" r="-386700" b="-1389"/>
                          </a:stretch>
                        </a:blipFill>
                      </a:tcPr>
                    </a:tc>
                    <a:tc>
                      <a:txBody>
                        <a:bodyPr/>
                        <a:lstStyle/>
                        <a:p>
                          <a:endParaRPr lang="zh-CN"/>
                        </a:p>
                      </a:txBody>
                      <a:tcPr marL="57962" marR="57962" marT="0" marB="0">
                        <a:blipFill>
                          <a:blip r:embed="rId3"/>
                          <a:stretch>
                            <a:fillRect l="-200769" t="-154861" r="-201923" b="-1389"/>
                          </a:stretch>
                        </a:blipFill>
                      </a:tcPr>
                    </a:tc>
                    <a:tc>
                      <a:txBody>
                        <a:bodyPr/>
                        <a:lstStyle/>
                        <a:p>
                          <a:endParaRPr lang="zh-CN"/>
                        </a:p>
                      </a:txBody>
                      <a:tcPr marL="57962" marR="57962" marT="0" marB="0">
                        <a:blipFill>
                          <a:blip r:embed="rId3"/>
                          <a:stretch>
                            <a:fillRect l="-300769" t="-154861" r="-101923" b="-1389"/>
                          </a:stretch>
                        </a:blipFill>
                      </a:tcPr>
                    </a:tc>
                    <a:tc>
                      <a:txBody>
                        <a:bodyPr/>
                        <a:lstStyle/>
                        <a:p>
                          <a:endParaRPr lang="zh-CN"/>
                        </a:p>
                      </a:txBody>
                      <a:tcPr marL="57962" marR="57962" marT="0" marB="0">
                        <a:blipFill>
                          <a:blip r:embed="rId3"/>
                          <a:stretch>
                            <a:fillRect l="-399234" t="-154861" r="-1533" b="-1389"/>
                          </a:stretch>
                        </a:blipFill>
                      </a:tcPr>
                    </a:tc>
                    <a:extLst>
                      <a:ext uri="{0D108BD9-81ED-4DB2-BD59-A6C34878D82A}">
                        <a16:rowId xmlns:a16="http://schemas.microsoft.com/office/drawing/2014/main" val="2237886325"/>
                      </a:ext>
                    </a:extLst>
                  </a:tr>
                </a:tbl>
              </a:graphicData>
            </a:graphic>
          </p:graphicFrame>
        </mc:Fallback>
      </mc:AlternateContent>
      <p:pic>
        <p:nvPicPr>
          <p:cNvPr id="9" name="图片 8">
            <a:extLst>
              <a:ext uri="{FF2B5EF4-FFF2-40B4-BE49-F238E27FC236}">
                <a16:creationId xmlns:a16="http://schemas.microsoft.com/office/drawing/2014/main" id="{07ADC39E-558A-4C7E-B979-F9EEA39C5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128" y="2834176"/>
            <a:ext cx="4653283" cy="3489963"/>
          </a:xfrm>
          <a:prstGeom prst="rect">
            <a:avLst/>
          </a:prstGeom>
        </p:spPr>
      </p:pic>
    </p:spTree>
    <p:extLst>
      <p:ext uri="{BB962C8B-B14F-4D97-AF65-F5344CB8AC3E}">
        <p14:creationId xmlns:p14="http://schemas.microsoft.com/office/powerpoint/2010/main" val="331919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Non-linear Damping</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8" name="灯片编号占位符 3">
            <a:extLst>
              <a:ext uri="{FF2B5EF4-FFF2-40B4-BE49-F238E27FC236}">
                <a16:creationId xmlns:a16="http://schemas.microsoft.com/office/drawing/2014/main" id="{EECC6276-7B40-4B54-85A2-B6F348B59098}"/>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23</a:t>
            </a:fld>
            <a:endParaRPr lang="zh-CN" altLang="en-US" dirty="0"/>
          </a:p>
        </p:txBody>
      </p:sp>
      <p:pic>
        <p:nvPicPr>
          <p:cNvPr id="9" name="图片 8">
            <a:extLst>
              <a:ext uri="{FF2B5EF4-FFF2-40B4-BE49-F238E27FC236}">
                <a16:creationId xmlns:a16="http://schemas.microsoft.com/office/drawing/2014/main" id="{07ADC39E-558A-4C7E-B979-F9EEA39C5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576" y="3133782"/>
            <a:ext cx="4192848" cy="3144637"/>
          </a:xfrm>
          <a:prstGeom prst="rect">
            <a:avLst/>
          </a:prstGeom>
        </p:spPr>
      </p:pic>
      <p:graphicFrame>
        <p:nvGraphicFramePr>
          <p:cNvPr id="4" name="图示 3">
            <a:extLst>
              <a:ext uri="{FF2B5EF4-FFF2-40B4-BE49-F238E27FC236}">
                <a16:creationId xmlns:a16="http://schemas.microsoft.com/office/drawing/2014/main" id="{E29CBB73-1543-4A87-9974-771443BBF8E7}"/>
              </a:ext>
            </a:extLst>
          </p:cNvPr>
          <p:cNvGraphicFramePr/>
          <p:nvPr>
            <p:extLst>
              <p:ext uri="{D42A27DB-BD31-4B8C-83A1-F6EECF244321}">
                <p14:modId xmlns:p14="http://schemas.microsoft.com/office/powerpoint/2010/main" val="4073400452"/>
              </p:ext>
            </p:extLst>
          </p:nvPr>
        </p:nvGraphicFramePr>
        <p:xfrm>
          <a:off x="471408" y="1399041"/>
          <a:ext cx="8201184" cy="1499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276F6FB-579E-4A37-A4EC-1005F788EC47}"/>
              </a:ext>
            </a:extLst>
          </p:cNvPr>
          <p:cNvSpPr txBox="1"/>
          <p:nvPr/>
        </p:nvSpPr>
        <p:spPr>
          <a:xfrm>
            <a:off x="1113536" y="3444240"/>
            <a:ext cx="6916928" cy="1323439"/>
          </a:xfrm>
          <a:prstGeom prst="rect">
            <a:avLst/>
          </a:prstGeom>
          <a:noFill/>
        </p:spPr>
        <p:txBody>
          <a:bodyPr wrap="square" rtlCol="0">
            <a:spAutoFit/>
          </a:bodyPr>
          <a:lstStyle/>
          <a:p>
            <a:pPr algn="ctr"/>
            <a:r>
              <a:rPr lang="en-US" sz="4000" b="1" dirty="0"/>
              <a:t>Inconsistent with Linear ODE Model</a:t>
            </a:r>
          </a:p>
        </p:txBody>
      </p:sp>
    </p:spTree>
    <p:extLst>
      <p:ext uri="{BB962C8B-B14F-4D97-AF65-F5344CB8AC3E}">
        <p14:creationId xmlns:p14="http://schemas.microsoft.com/office/powerpoint/2010/main" val="386634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05F0A8-9BAF-4E44-B6A2-FBC1D8A64159}"/>
              </a:ext>
            </a:extLst>
          </p:cNvPr>
          <p:cNvSpPr>
            <a:spLocks noGrp="1"/>
          </p:cNvSpPr>
          <p:nvPr>
            <p:ph type="title"/>
          </p:nvPr>
        </p:nvSpPr>
        <p:spPr/>
        <p:txBody>
          <a:bodyPr/>
          <a:lstStyle/>
          <a:p>
            <a:r>
              <a:rPr lang="en-US" altLang="zh-CN" dirty="0"/>
              <a:t>Non-linear Damping</a:t>
            </a:r>
            <a:endParaRPr lang="zh-CN" altLang="en-US" dirty="0"/>
          </a:p>
        </p:txBody>
      </p:sp>
      <p:sp>
        <p:nvSpPr>
          <p:cNvPr id="6" name="内容占位符 1">
            <a:extLst>
              <a:ext uri="{FF2B5EF4-FFF2-40B4-BE49-F238E27FC236}">
                <a16:creationId xmlns:a16="http://schemas.microsoft.com/office/drawing/2014/main" id="{43CDC988-5B13-4F71-9089-D18347A7E2F5}"/>
              </a:ext>
            </a:extLst>
          </p:cNvPr>
          <p:cNvSpPr txBox="1">
            <a:spLocks/>
          </p:cNvSpPr>
          <p:nvPr/>
        </p:nvSpPr>
        <p:spPr>
          <a:xfrm>
            <a:off x="161509" y="1445583"/>
            <a:ext cx="5296107"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DB4287CE-A398-45E5-AAFE-4E9197719BAB}"/>
                  </a:ext>
                </a:extLst>
              </p:cNvPr>
              <p:cNvSpPr>
                <a:spLocks noGrp="1"/>
              </p:cNvSpPr>
              <p:nvPr>
                <p:ph idx="1"/>
              </p:nvPr>
            </p:nvSpPr>
            <p:spPr>
              <a:xfrm>
                <a:off x="467544" y="1340767"/>
                <a:ext cx="7605939" cy="4071649"/>
              </a:xfrm>
            </p:spPr>
            <p:txBody>
              <a:bodyPr>
                <a:normAutofit/>
              </a:bodyPr>
              <a:lstStyle/>
              <a:p>
                <a:r>
                  <a:rPr lang="en-US" altLang="zh-CN" dirty="0">
                    <a:solidFill>
                      <a:schemeClr val="tx1"/>
                    </a:solidFill>
                  </a:rPr>
                  <a:t>Model </a:t>
                </a:r>
                <a:r>
                  <a:rPr lang="en-US" altLang="zh-CN" dirty="0"/>
                  <a:t>accuracy is affected: </a:t>
                </a:r>
              </a:p>
              <a:p>
                <a:pPr lvl="1"/>
                <a:r>
                  <a:rPr lang="en-US" altLang="zh-CN" b="0" dirty="0">
                    <a:solidFill>
                      <a:schemeClr val="tx1"/>
                    </a:solidFill>
                  </a:rPr>
                  <a:t> </a:t>
                </a:r>
                <a:r>
                  <a:rPr lang="en-US" altLang="zh-CN" dirty="0">
                    <a:solidFill>
                      <a:schemeClr val="tx1"/>
                    </a:solidFill>
                  </a:rPr>
                  <a:t>Log fit </a:t>
                </a:r>
                <a14:m>
                  <m:oMath xmlns:m="http://schemas.openxmlformats.org/officeDocument/2006/math">
                    <m:sSup>
                      <m:sSupPr>
                        <m:ctrlPr>
                          <a:rPr lang="en-US" altLang="zh-CN" b="0" i="1" dirty="0" smtClean="0">
                            <a:solidFill>
                              <a:schemeClr val="tx1"/>
                            </a:solidFill>
                            <a:latin typeface="Cambria Math" panose="02040503050406030204" pitchFamily="18" charset="0"/>
                          </a:rPr>
                        </m:ctrlPr>
                      </m:sSupPr>
                      <m:e>
                        <m:r>
                          <a:rPr lang="en-US" altLang="zh-CN" b="0" i="1" dirty="0" smtClean="0">
                            <a:solidFill>
                              <a:schemeClr val="tx1"/>
                            </a:solidFill>
                            <a:latin typeface="Cambria Math" panose="02040503050406030204" pitchFamily="18" charset="0"/>
                          </a:rPr>
                          <m:t>𝑅</m:t>
                        </m:r>
                      </m:e>
                      <m:sup>
                        <m:r>
                          <a:rPr lang="en-US" altLang="zh-CN" b="0" i="1" dirty="0" smtClean="0">
                            <a:solidFill>
                              <a:schemeClr val="tx1"/>
                            </a:solidFill>
                            <a:latin typeface="Cambria Math" panose="02040503050406030204" pitchFamily="18" charset="0"/>
                          </a:rPr>
                          <m:t>2</m:t>
                        </m:r>
                      </m:sup>
                    </m:sSup>
                    <m:r>
                      <a:rPr lang="en-US" altLang="zh-CN" i="1" dirty="0" smtClean="0">
                        <a:solidFill>
                          <a:schemeClr val="tx1"/>
                        </a:solidFill>
                        <a:latin typeface="Cambria Math" panose="02040503050406030204" pitchFamily="18" charset="0"/>
                      </a:rPr>
                      <m:t>= </m:t>
                    </m:r>
                    <m:r>
                      <a:rPr lang="en-US" altLang="zh-CN" i="1" dirty="0" smtClean="0">
                        <a:solidFill>
                          <a:schemeClr val="tx1"/>
                        </a:solidFill>
                        <a:latin typeface="Cambria Math" panose="02040503050406030204" pitchFamily="18" charset="0"/>
                      </a:rPr>
                      <m:t>0</m:t>
                    </m:r>
                    <m:r>
                      <a:rPr lang="en-US" altLang="zh-CN" i="1" dirty="0" smtClean="0">
                        <a:solidFill>
                          <a:schemeClr val="tx1"/>
                        </a:solidFill>
                        <a:latin typeface="Cambria Math" panose="02040503050406030204" pitchFamily="18" charset="0"/>
                      </a:rPr>
                      <m:t>.</m:t>
                    </m:r>
                    <m:r>
                      <a:rPr lang="en-US" altLang="zh-CN" i="1" dirty="0" smtClean="0">
                        <a:solidFill>
                          <a:schemeClr val="tx1"/>
                        </a:solidFill>
                        <a:latin typeface="Cambria Math" panose="02040503050406030204" pitchFamily="18" charset="0"/>
                      </a:rPr>
                      <m:t>992</m:t>
                    </m:r>
                  </m:oMath>
                </a14:m>
                <a:endParaRPr lang="en-US" altLang="zh-CN" dirty="0">
                  <a:solidFill>
                    <a:schemeClr val="tx1"/>
                  </a:solidFill>
                </a:endParaRPr>
              </a:p>
            </p:txBody>
          </p:sp>
        </mc:Choice>
        <mc:Fallback xmlns="">
          <p:sp>
            <p:nvSpPr>
              <p:cNvPr id="7" name="内容占位符 6">
                <a:extLst>
                  <a:ext uri="{FF2B5EF4-FFF2-40B4-BE49-F238E27FC236}">
                    <a16:creationId xmlns:a16="http://schemas.microsoft.com/office/drawing/2014/main" id="{DB4287CE-A398-45E5-AAFE-4E9197719BAB}"/>
                  </a:ext>
                </a:extLst>
              </p:cNvPr>
              <p:cNvSpPr>
                <a:spLocks noGrp="1" noRot="1" noChangeAspect="1" noMove="1" noResize="1" noEditPoints="1" noAdjustHandles="1" noChangeArrowheads="1" noChangeShapeType="1" noTextEdit="1"/>
              </p:cNvSpPr>
              <p:nvPr>
                <p:ph idx="1"/>
              </p:nvPr>
            </p:nvSpPr>
            <p:spPr>
              <a:xfrm>
                <a:off x="467544" y="1340767"/>
                <a:ext cx="7605939" cy="4071649"/>
              </a:xfrm>
              <a:blipFill>
                <a:blip r:embed="rId2"/>
                <a:stretch>
                  <a:fillRect l="-642" t="-1946"/>
                </a:stretch>
              </a:blipFill>
            </p:spPr>
            <p:txBody>
              <a:bodyPr/>
              <a:lstStyle/>
              <a:p>
                <a:r>
                  <a:rPr lang="zh-CN" altLang="en-US">
                    <a:noFill/>
                  </a:rPr>
                  <a:t> </a:t>
                </a:r>
              </a:p>
            </p:txBody>
          </p:sp>
        </mc:Fallback>
      </mc:AlternateContent>
      <p:sp>
        <p:nvSpPr>
          <p:cNvPr id="8" name="灯片编号占位符 3">
            <a:extLst>
              <a:ext uri="{FF2B5EF4-FFF2-40B4-BE49-F238E27FC236}">
                <a16:creationId xmlns:a16="http://schemas.microsoft.com/office/drawing/2014/main" id="{EECC6276-7B40-4B54-85A2-B6F348B59098}"/>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24</a:t>
            </a:fld>
            <a:endParaRPr lang="zh-CN" altLang="en-US" dirty="0"/>
          </a:p>
        </p:txBody>
      </p:sp>
      <p:pic>
        <p:nvPicPr>
          <p:cNvPr id="5" name="图片 4">
            <a:extLst>
              <a:ext uri="{FF2B5EF4-FFF2-40B4-BE49-F238E27FC236}">
                <a16:creationId xmlns:a16="http://schemas.microsoft.com/office/drawing/2014/main" id="{6EB98B09-68E5-4CB0-A062-BEA4C230A9C7}"/>
              </a:ext>
            </a:extLst>
          </p:cNvPr>
          <p:cNvPicPr>
            <a:picLocks noChangeAspect="1"/>
          </p:cNvPicPr>
          <p:nvPr/>
        </p:nvPicPr>
        <p:blipFill rotWithShape="1">
          <a:blip r:embed="rId3">
            <a:extLst>
              <a:ext uri="{28A0092B-C50C-407E-A947-70E740481C1C}">
                <a14:useLocalDpi xmlns:a14="http://schemas.microsoft.com/office/drawing/2010/main" val="0"/>
              </a:ext>
            </a:extLst>
          </a:blip>
          <a:srcRect l="3398" r="7115"/>
          <a:stretch/>
        </p:blipFill>
        <p:spPr>
          <a:xfrm>
            <a:off x="1269904" y="2439478"/>
            <a:ext cx="6001217" cy="3953113"/>
          </a:xfrm>
          <a:prstGeom prst="rect">
            <a:avLst/>
          </a:prstGeom>
        </p:spPr>
      </p:pic>
    </p:spTree>
    <p:extLst>
      <p:ext uri="{BB962C8B-B14F-4D97-AF65-F5344CB8AC3E}">
        <p14:creationId xmlns:p14="http://schemas.microsoft.com/office/powerpoint/2010/main" val="2083019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2F9B5C8-4105-43E8-B700-86BED0C54BE6}"/>
                  </a:ext>
                </a:extLst>
              </p:cNvPr>
              <p:cNvSpPr>
                <a:spLocks noGrp="1"/>
              </p:cNvSpPr>
              <p:nvPr>
                <p:ph idx="1"/>
              </p:nvPr>
            </p:nvSpPr>
            <p:spPr>
              <a:xfrm>
                <a:off x="467544" y="1340768"/>
                <a:ext cx="8229600" cy="1487273"/>
              </a:xfrm>
            </p:spPr>
            <p:txBody>
              <a:bodyPr>
                <a:normAutofit/>
              </a:bodyPr>
              <a:lstStyle/>
              <a:p>
                <a:r>
                  <a:rPr lang="en-US" altLang="zh-CN" dirty="0"/>
                  <a:t>Gesture does not affect E calculation.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56</m:t>
                      </m:r>
                      <m:r>
                        <a:rPr lang="en-US" altLang="zh-CN" b="0" i="1" smtClean="0">
                          <a:latin typeface="Cambria Math" panose="02040503050406030204" pitchFamily="18" charset="0"/>
                        </a:rPr>
                        <m:t>.</m:t>
                      </m:r>
                      <m:r>
                        <a:rPr lang="en-US" altLang="zh-CN" b="0" i="1" smtClean="0">
                          <a:latin typeface="Cambria Math" panose="02040503050406030204" pitchFamily="18" charset="0"/>
                        </a:rPr>
                        <m:t>22</m:t>
                      </m:r>
                      <m:r>
                        <a:rPr lang="en-US" altLang="zh-CN" b="0" i="1" smtClean="0">
                          <a:latin typeface="Cambria Math" panose="02040503050406030204" pitchFamily="18" charset="0"/>
                        </a:rPr>
                        <m:t> </m:t>
                      </m:r>
                      <m:r>
                        <a:rPr lang="en-US" altLang="zh-CN" b="0" i="1" smtClean="0">
                          <a:latin typeface="Cambria Math" panose="02040503050406030204" pitchFamily="18" charset="0"/>
                        </a:rPr>
                        <m:t>𝐺𝑝𝑎</m:t>
                      </m:r>
                      <m:r>
                        <a:rPr lang="en-US" altLang="zh-CN" b="0" i="1" smtClean="0">
                          <a:latin typeface="Cambria Math" panose="02040503050406030204" pitchFamily="18" charset="0"/>
                        </a:rPr>
                        <m:t> </m:t>
                      </m:r>
                    </m:oMath>
                  </m:oMathPara>
                </a14:m>
                <a:endParaRPr lang="en-US" altLang="zh-CN" dirty="0"/>
              </a:p>
            </p:txBody>
          </p:sp>
        </mc:Choice>
        <mc:Fallback xmlns="">
          <p:sp>
            <p:nvSpPr>
              <p:cNvPr id="2" name="内容占位符 1">
                <a:extLst>
                  <a:ext uri="{FF2B5EF4-FFF2-40B4-BE49-F238E27FC236}">
                    <a16:creationId xmlns:a16="http://schemas.microsoft.com/office/drawing/2014/main" id="{A2F9B5C8-4105-43E8-B700-86BED0C54BE6}"/>
                  </a:ext>
                </a:extLst>
              </p:cNvPr>
              <p:cNvSpPr>
                <a:spLocks noGrp="1" noRot="1" noChangeAspect="1" noMove="1" noResize="1" noEditPoints="1" noAdjustHandles="1" noChangeArrowheads="1" noChangeShapeType="1" noTextEdit="1"/>
              </p:cNvSpPr>
              <p:nvPr>
                <p:ph idx="1"/>
              </p:nvPr>
            </p:nvSpPr>
            <p:spPr>
              <a:xfrm>
                <a:off x="467544" y="1340768"/>
                <a:ext cx="8229600" cy="1487273"/>
              </a:xfrm>
              <a:blipFill>
                <a:blip r:embed="rId2"/>
                <a:stretch>
                  <a:fillRect l="-593" t="-532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2B7CAEC-A152-4819-A62C-6226BCEE1372}"/>
              </a:ext>
            </a:extLst>
          </p:cNvPr>
          <p:cNvSpPr>
            <a:spLocks noGrp="1"/>
          </p:cNvSpPr>
          <p:nvPr>
            <p:ph type="title"/>
          </p:nvPr>
        </p:nvSpPr>
        <p:spPr/>
        <p:txBody>
          <a:bodyPr/>
          <a:lstStyle/>
          <a:p>
            <a:r>
              <a:rPr lang="en-US" altLang="zh-CN" dirty="0"/>
              <a:t>Conclusion: Evaluation</a:t>
            </a:r>
            <a:endParaRPr lang="zh-CN" altLang="en-US" dirty="0"/>
          </a:p>
        </p:txBody>
      </p:sp>
      <p:sp>
        <p:nvSpPr>
          <p:cNvPr id="4" name="灯片编号占位符 3">
            <a:extLst>
              <a:ext uri="{FF2B5EF4-FFF2-40B4-BE49-F238E27FC236}">
                <a16:creationId xmlns:a16="http://schemas.microsoft.com/office/drawing/2014/main" id="{FCDB49C4-CB19-4CED-A168-76A344DDB902}"/>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A8DC177E-F1A6-4DD5-80BE-87612803F070}"/>
                  </a:ext>
                </a:extLst>
              </p:cNvPr>
              <p:cNvSpPr txBox="1">
                <a:spLocks/>
              </p:cNvSpPr>
              <p:nvPr/>
            </p:nvSpPr>
            <p:spPr>
              <a:xfrm>
                <a:off x="467544" y="2519946"/>
                <a:ext cx="8229600" cy="205495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Precise but not accurate.</a:t>
                </a:r>
              </a:p>
              <a:p>
                <a:pPr lvl="1"/>
                <a:r>
                  <a:rPr lang="en-US" dirty="0">
                    <a:solidFill>
                      <a:schemeClr val="tx1"/>
                    </a:solidFill>
                  </a:rPr>
                  <a:t>Relative standard deviation of E is 2%.</a:t>
                </a:r>
              </a:p>
              <a:p>
                <a:pPr lvl="1"/>
                <a:r>
                  <a:rPr lang="en-US" dirty="0">
                    <a:solidFill>
                      <a:schemeClr val="tx1"/>
                    </a:solidFill>
                  </a:rPr>
                  <a:t>Affected by non-linear damping,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rPr>
                  <a:t> is not ideal.</a:t>
                </a:r>
              </a:p>
            </p:txBody>
          </p:sp>
        </mc:Choice>
        <mc:Fallback xmlns="">
          <p:sp>
            <p:nvSpPr>
              <p:cNvPr id="5" name="内容占位符 1">
                <a:extLst>
                  <a:ext uri="{FF2B5EF4-FFF2-40B4-BE49-F238E27FC236}">
                    <a16:creationId xmlns:a16="http://schemas.microsoft.com/office/drawing/2014/main" id="{A8DC177E-F1A6-4DD5-80BE-87612803F070}"/>
                  </a:ext>
                </a:extLst>
              </p:cNvPr>
              <p:cNvSpPr txBox="1">
                <a:spLocks noRot="1" noChangeAspect="1" noMove="1" noResize="1" noEditPoints="1" noAdjustHandles="1" noChangeArrowheads="1" noChangeShapeType="1" noTextEdit="1"/>
              </p:cNvSpPr>
              <p:nvPr/>
            </p:nvSpPr>
            <p:spPr>
              <a:xfrm>
                <a:off x="467544" y="2519946"/>
                <a:ext cx="8229600" cy="2054959"/>
              </a:xfrm>
              <a:prstGeom prst="rect">
                <a:avLst/>
              </a:prstGeom>
              <a:blipFill>
                <a:blip r:embed="rId3"/>
                <a:stretch>
                  <a:fillRect l="-593" t="-3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3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F9B5C8-4105-43E8-B700-86BED0C54BE6}"/>
              </a:ext>
            </a:extLst>
          </p:cNvPr>
          <p:cNvSpPr>
            <a:spLocks noGrp="1"/>
          </p:cNvSpPr>
          <p:nvPr>
            <p:ph idx="1"/>
          </p:nvPr>
        </p:nvSpPr>
        <p:spPr>
          <a:xfrm>
            <a:off x="467544" y="1340768"/>
            <a:ext cx="8229600" cy="638945"/>
          </a:xfrm>
        </p:spPr>
        <p:txBody>
          <a:bodyPr/>
          <a:lstStyle/>
          <a:p>
            <a:r>
              <a:rPr lang="en-US" altLang="zh-CN" dirty="0"/>
              <a:t>Simple configuration and less noise.</a:t>
            </a:r>
          </a:p>
        </p:txBody>
      </p:sp>
      <p:sp>
        <p:nvSpPr>
          <p:cNvPr id="3" name="标题 2">
            <a:extLst>
              <a:ext uri="{FF2B5EF4-FFF2-40B4-BE49-F238E27FC236}">
                <a16:creationId xmlns:a16="http://schemas.microsoft.com/office/drawing/2014/main" id="{32B7CAEC-A152-4819-A62C-6226BCEE1372}"/>
              </a:ext>
            </a:extLst>
          </p:cNvPr>
          <p:cNvSpPr>
            <a:spLocks noGrp="1"/>
          </p:cNvSpPr>
          <p:nvPr>
            <p:ph type="title"/>
          </p:nvPr>
        </p:nvSpPr>
        <p:spPr/>
        <p:txBody>
          <a:bodyPr>
            <a:normAutofit/>
          </a:bodyPr>
          <a:lstStyle/>
          <a:p>
            <a:r>
              <a:rPr lang="en-US" altLang="zh-CN" dirty="0"/>
              <a:t>Conclusion: Comparison</a:t>
            </a:r>
            <a:endParaRPr lang="zh-CN" altLang="en-US" dirty="0"/>
          </a:p>
        </p:txBody>
      </p:sp>
      <p:sp>
        <p:nvSpPr>
          <p:cNvPr id="4" name="灯片编号占位符 3">
            <a:extLst>
              <a:ext uri="{FF2B5EF4-FFF2-40B4-BE49-F238E27FC236}">
                <a16:creationId xmlns:a16="http://schemas.microsoft.com/office/drawing/2014/main" id="{FCDB49C4-CB19-4CED-A168-76A344DDB902}"/>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26</a:t>
            </a:fld>
            <a:endParaRPr lang="zh-CN" altLang="en-US" dirty="0"/>
          </a:p>
        </p:txBody>
      </p:sp>
      <p:pic>
        <p:nvPicPr>
          <p:cNvPr id="8" name="图片 7">
            <a:extLst>
              <a:ext uri="{FF2B5EF4-FFF2-40B4-BE49-F238E27FC236}">
                <a16:creationId xmlns:a16="http://schemas.microsoft.com/office/drawing/2014/main" id="{8DD43212-4DB7-4FC9-983D-C9ED70B63E2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14" y="2157277"/>
            <a:ext cx="4836340" cy="2543446"/>
          </a:xfrm>
          <a:prstGeom prst="rect">
            <a:avLst/>
          </a:prstGeom>
          <a:noFill/>
          <a:ln>
            <a:noFill/>
          </a:ln>
        </p:spPr>
      </p:pic>
      <p:pic>
        <p:nvPicPr>
          <p:cNvPr id="10" name="图片 9">
            <a:extLst>
              <a:ext uri="{FF2B5EF4-FFF2-40B4-BE49-F238E27FC236}">
                <a16:creationId xmlns:a16="http://schemas.microsoft.com/office/drawing/2014/main" id="{C474962E-B965-4527-B65B-5BFE2EC5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298" y="2157277"/>
            <a:ext cx="4678888" cy="2397548"/>
          </a:xfrm>
          <a:prstGeom prst="rect">
            <a:avLst/>
          </a:prstGeom>
        </p:spPr>
      </p:pic>
      <mc:AlternateContent xmlns:mc="http://schemas.openxmlformats.org/markup-compatibility/2006" xmlns:a14="http://schemas.microsoft.com/office/drawing/2010/main">
        <mc:Choice Requires="a14">
          <p:sp>
            <p:nvSpPr>
              <p:cNvPr id="11" name="内容占位符 1">
                <a:extLst>
                  <a:ext uri="{FF2B5EF4-FFF2-40B4-BE49-F238E27FC236}">
                    <a16:creationId xmlns:a16="http://schemas.microsoft.com/office/drawing/2014/main" id="{66ED21CE-C434-40E8-BAB6-2B6DBA102DEC}"/>
                  </a:ext>
                </a:extLst>
              </p:cNvPr>
              <p:cNvSpPr txBox="1">
                <a:spLocks/>
              </p:cNvSpPr>
              <p:nvPr/>
            </p:nvSpPr>
            <p:spPr>
              <a:xfrm>
                <a:off x="457200" y="4905106"/>
                <a:ext cx="8229600" cy="1559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Improved accuracy </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𝑛𝑒𝑤</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993</m:t>
                      </m:r>
                      <m:r>
                        <a:rPr lang="en-US" b="0" i="1" smtClean="0">
                          <a:latin typeface="Cambria Math" panose="02040503050406030204" pitchFamily="18" charset="0"/>
                        </a:rPr>
                        <m:t>&gt;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𝑜𝑙𝑑</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980</m:t>
                      </m:r>
                    </m:oMath>
                  </m:oMathPara>
                </a14:m>
                <a:endParaRPr lang="en-US" dirty="0"/>
              </a:p>
            </p:txBody>
          </p:sp>
        </mc:Choice>
        <mc:Fallback xmlns="">
          <p:sp>
            <p:nvSpPr>
              <p:cNvPr id="11" name="内容占位符 1">
                <a:extLst>
                  <a:ext uri="{FF2B5EF4-FFF2-40B4-BE49-F238E27FC236}">
                    <a16:creationId xmlns:a16="http://schemas.microsoft.com/office/drawing/2014/main" id="{66ED21CE-C434-40E8-BAB6-2B6DBA102DEC}"/>
                  </a:ext>
                </a:extLst>
              </p:cNvPr>
              <p:cNvSpPr txBox="1">
                <a:spLocks noRot="1" noChangeAspect="1" noMove="1" noResize="1" noEditPoints="1" noAdjustHandles="1" noChangeArrowheads="1" noChangeShapeType="1" noTextEdit="1"/>
              </p:cNvSpPr>
              <p:nvPr/>
            </p:nvSpPr>
            <p:spPr>
              <a:xfrm>
                <a:off x="457200" y="4905106"/>
                <a:ext cx="8229600" cy="1559531"/>
              </a:xfrm>
              <a:prstGeom prst="rect">
                <a:avLst/>
              </a:prstGeom>
              <a:blipFill>
                <a:blip r:embed="rId4"/>
                <a:stretch>
                  <a:fillRect l="-519" t="-5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29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F9B5C8-4105-43E8-B700-86BED0C54BE6}"/>
              </a:ext>
            </a:extLst>
          </p:cNvPr>
          <p:cNvSpPr>
            <a:spLocks noGrp="1"/>
          </p:cNvSpPr>
          <p:nvPr>
            <p:ph idx="1"/>
          </p:nvPr>
        </p:nvSpPr>
        <p:spPr>
          <a:xfrm>
            <a:off x="467544" y="1340768"/>
            <a:ext cx="8229600" cy="2015174"/>
          </a:xfrm>
        </p:spPr>
        <p:txBody>
          <a:bodyPr>
            <a:normAutofit/>
          </a:bodyPr>
          <a:lstStyle/>
          <a:p>
            <a:r>
              <a:rPr lang="en-US" altLang="zh-CN" dirty="0"/>
              <a:t>Add a load to the end of the beam to eliminate tension effect of wires.</a:t>
            </a:r>
          </a:p>
        </p:txBody>
      </p:sp>
      <p:sp>
        <p:nvSpPr>
          <p:cNvPr id="3" name="标题 2">
            <a:extLst>
              <a:ext uri="{FF2B5EF4-FFF2-40B4-BE49-F238E27FC236}">
                <a16:creationId xmlns:a16="http://schemas.microsoft.com/office/drawing/2014/main" id="{32B7CAEC-A152-4819-A62C-6226BCEE1372}"/>
              </a:ext>
            </a:extLst>
          </p:cNvPr>
          <p:cNvSpPr>
            <a:spLocks noGrp="1"/>
          </p:cNvSpPr>
          <p:nvPr>
            <p:ph type="title"/>
          </p:nvPr>
        </p:nvSpPr>
        <p:spPr/>
        <p:txBody>
          <a:bodyPr/>
          <a:lstStyle/>
          <a:p>
            <a:r>
              <a:rPr lang="en-US" altLang="zh-CN" dirty="0"/>
              <a:t>Conclusion: Future Improvement</a:t>
            </a:r>
            <a:endParaRPr lang="zh-CN" altLang="en-US" dirty="0"/>
          </a:p>
        </p:txBody>
      </p:sp>
      <p:sp>
        <p:nvSpPr>
          <p:cNvPr id="4" name="灯片编号占位符 3">
            <a:extLst>
              <a:ext uri="{FF2B5EF4-FFF2-40B4-BE49-F238E27FC236}">
                <a16:creationId xmlns:a16="http://schemas.microsoft.com/office/drawing/2014/main" id="{FCDB49C4-CB19-4CED-A168-76A344DDB902}"/>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27</a:t>
            </a:fld>
            <a:endParaRPr lang="zh-CN" altLang="en-US" dirty="0"/>
          </a:p>
        </p:txBody>
      </p:sp>
      <p:pic>
        <p:nvPicPr>
          <p:cNvPr id="9" name="Picture 4">
            <a:extLst>
              <a:ext uri="{FF2B5EF4-FFF2-40B4-BE49-F238E27FC236}">
                <a16:creationId xmlns:a16="http://schemas.microsoft.com/office/drawing/2014/main" id="{581EB42C-429D-4755-A901-D47276D48D69}"/>
              </a:ext>
            </a:extLst>
          </p:cNvPr>
          <p:cNvPicPr>
            <a:picLocks noChangeAspect="1"/>
          </p:cNvPicPr>
          <p:nvPr/>
        </p:nvPicPr>
        <p:blipFill rotWithShape="1">
          <a:blip r:embed="rId2"/>
          <a:srcRect t="33626"/>
          <a:stretch/>
        </p:blipFill>
        <p:spPr>
          <a:xfrm>
            <a:off x="2141076" y="2734495"/>
            <a:ext cx="4882535" cy="2433596"/>
          </a:xfrm>
          <a:prstGeom prst="rect">
            <a:avLst/>
          </a:prstGeom>
        </p:spPr>
      </p:pic>
      <p:cxnSp>
        <p:nvCxnSpPr>
          <p:cNvPr id="12" name="Straight Connector 47">
            <a:extLst>
              <a:ext uri="{FF2B5EF4-FFF2-40B4-BE49-F238E27FC236}">
                <a16:creationId xmlns:a16="http://schemas.microsoft.com/office/drawing/2014/main" id="{734B48D1-BFF9-4186-B821-276C5BD19588}"/>
              </a:ext>
            </a:extLst>
          </p:cNvPr>
          <p:cNvCxnSpPr>
            <a:cxnSpLocks/>
          </p:cNvCxnSpPr>
          <p:nvPr/>
        </p:nvCxnSpPr>
        <p:spPr>
          <a:xfrm flipH="1">
            <a:off x="6630532" y="3157979"/>
            <a:ext cx="881980" cy="643611"/>
          </a:xfrm>
          <a:prstGeom prst="line">
            <a:avLst/>
          </a:prstGeom>
          <a:ln w="15875"/>
        </p:spPr>
        <p:style>
          <a:lnRef idx="1">
            <a:schemeClr val="dk1"/>
          </a:lnRef>
          <a:fillRef idx="0">
            <a:schemeClr val="dk1"/>
          </a:fillRef>
          <a:effectRef idx="0">
            <a:schemeClr val="dk1"/>
          </a:effectRef>
          <a:fontRef idx="minor">
            <a:schemeClr val="tx1"/>
          </a:fontRef>
        </p:style>
      </p:cxnSp>
      <p:sp>
        <p:nvSpPr>
          <p:cNvPr id="13" name="TextBox 41">
            <a:extLst>
              <a:ext uri="{FF2B5EF4-FFF2-40B4-BE49-F238E27FC236}">
                <a16:creationId xmlns:a16="http://schemas.microsoft.com/office/drawing/2014/main" id="{F72CB2F1-EA91-4246-B0AC-6BB533039551}"/>
              </a:ext>
            </a:extLst>
          </p:cNvPr>
          <p:cNvSpPr txBox="1"/>
          <p:nvPr/>
        </p:nvSpPr>
        <p:spPr>
          <a:xfrm>
            <a:off x="7353605" y="2850202"/>
            <a:ext cx="636713" cy="369332"/>
          </a:xfrm>
          <a:prstGeom prst="rect">
            <a:avLst/>
          </a:prstGeom>
          <a:noFill/>
        </p:spPr>
        <p:txBody>
          <a:bodyPr wrap="none" rtlCol="0">
            <a:spAutoFit/>
          </a:bodyPr>
          <a:lstStyle/>
          <a:p>
            <a:r>
              <a:rPr lang="en-US" dirty="0"/>
              <a:t>Load</a:t>
            </a:r>
          </a:p>
        </p:txBody>
      </p:sp>
    </p:spTree>
    <p:extLst>
      <p:ext uri="{BB962C8B-B14F-4D97-AF65-F5344CB8AC3E}">
        <p14:creationId xmlns:p14="http://schemas.microsoft.com/office/powerpoint/2010/main" val="367394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608C0-79D4-4F1A-890C-5AE3B7FCCF7B}"/>
              </a:ext>
            </a:extLst>
          </p:cNvPr>
          <p:cNvSpPr>
            <a:spLocks noGrp="1"/>
          </p:cNvSpPr>
          <p:nvPr>
            <p:ph type="ctrTitle"/>
          </p:nvPr>
        </p:nvSpPr>
        <p:spPr>
          <a:xfrm>
            <a:off x="685800" y="2551837"/>
            <a:ext cx="7772400" cy="1754326"/>
          </a:xfrm>
        </p:spPr>
        <p:txBody>
          <a:bodyPr/>
          <a:lstStyle/>
          <a:p>
            <a:r>
              <a:rPr lang="en-US" sz="5400" i="1" dirty="0"/>
              <a:t>Thank you</a:t>
            </a:r>
            <a:br>
              <a:rPr lang="en-US" sz="5400" i="1" dirty="0"/>
            </a:br>
            <a:r>
              <a:rPr lang="en-US" sz="5400" i="1" dirty="0"/>
              <a:t>Q &amp; A</a:t>
            </a:r>
          </a:p>
        </p:txBody>
      </p:sp>
      <p:sp>
        <p:nvSpPr>
          <p:cNvPr id="3" name="灯片编号占位符 3">
            <a:extLst>
              <a:ext uri="{FF2B5EF4-FFF2-40B4-BE49-F238E27FC236}">
                <a16:creationId xmlns:a16="http://schemas.microsoft.com/office/drawing/2014/main" id="{634925EF-2A73-4588-9487-0BCCCE227CEA}"/>
              </a:ext>
            </a:extLst>
          </p:cNvPr>
          <p:cNvSpPr>
            <a:spLocks noGrp="1"/>
          </p:cNvSpPr>
          <p:nvPr>
            <p:ph type="sldNum" sz="quarter" idx="4"/>
          </p:nvPr>
        </p:nvSpPr>
        <p:spPr>
          <a:xfrm>
            <a:off x="6554667" y="6464637"/>
            <a:ext cx="2133600" cy="365125"/>
          </a:xfrm>
        </p:spPr>
        <p:txBody>
          <a:bodyPr/>
          <a:lstStyle/>
          <a:p>
            <a:fld id="{0C913308-F349-4B6D-A68A-DD1791B4A57B}" type="slidenum">
              <a:rPr lang="zh-CN" altLang="en-US" smtClean="0"/>
              <a:pPr/>
              <a:t>28</a:t>
            </a:fld>
            <a:endParaRPr lang="zh-CN" altLang="en-US" dirty="0"/>
          </a:p>
        </p:txBody>
      </p:sp>
    </p:spTree>
    <p:extLst>
      <p:ext uri="{BB962C8B-B14F-4D97-AF65-F5344CB8AC3E}">
        <p14:creationId xmlns:p14="http://schemas.microsoft.com/office/powerpoint/2010/main" val="227927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EE866B7-78A6-48B2-9232-7EF68533A7D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858E2078-1F10-445F-B9B1-CFC61690FBF9}"/>
              </a:ext>
            </a:extLst>
          </p:cNvPr>
          <p:cNvSpPr>
            <a:spLocks noGrp="1"/>
          </p:cNvSpPr>
          <p:nvPr>
            <p:ph type="ctrTitle"/>
          </p:nvPr>
        </p:nvSpPr>
        <p:spPr>
          <a:xfrm>
            <a:off x="685800" y="2389530"/>
            <a:ext cx="7772400" cy="923330"/>
          </a:xfrm>
        </p:spPr>
        <p:txBody>
          <a:bodyPr/>
          <a:lstStyle/>
          <a:p>
            <a:r>
              <a:rPr lang="en-US" sz="5400" i="1" dirty="0"/>
              <a:t>Introduction</a:t>
            </a:r>
          </a:p>
        </p:txBody>
      </p:sp>
      <p:sp>
        <p:nvSpPr>
          <p:cNvPr id="6" name="内容占位符 2">
            <a:extLst>
              <a:ext uri="{FF2B5EF4-FFF2-40B4-BE49-F238E27FC236}">
                <a16:creationId xmlns:a16="http://schemas.microsoft.com/office/drawing/2014/main" id="{6D2C9957-9F37-4F43-A057-9AFEBB64F7F2}"/>
              </a:ext>
            </a:extLst>
          </p:cNvPr>
          <p:cNvSpPr>
            <a:spLocks noGrp="1"/>
          </p:cNvSpPr>
          <p:nvPr>
            <p:ph sz="quarter" idx="10"/>
          </p:nvPr>
        </p:nvSpPr>
        <p:spPr>
          <a:xfrm>
            <a:off x="685800" y="4221088"/>
            <a:ext cx="7772400" cy="584775"/>
          </a:xfrm>
        </p:spPr>
        <p:txBody>
          <a:bodyPr/>
          <a:lstStyle/>
          <a:p>
            <a:r>
              <a:rPr lang="en-US" b="1" dirty="0">
                <a:solidFill>
                  <a:srgbClr val="003D7F"/>
                </a:solidFill>
              </a:rPr>
              <a:t>Yixuan Wang</a:t>
            </a:r>
          </a:p>
        </p:txBody>
      </p:sp>
    </p:spTree>
    <p:extLst>
      <p:ext uri="{BB962C8B-B14F-4D97-AF65-F5344CB8AC3E}">
        <p14:creationId xmlns:p14="http://schemas.microsoft.com/office/powerpoint/2010/main" val="2084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4EA19CA-D199-40E5-99CC-14E9AB04386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内容占位符 1">
            <a:extLst>
              <a:ext uri="{FF2B5EF4-FFF2-40B4-BE49-F238E27FC236}">
                <a16:creationId xmlns:a16="http://schemas.microsoft.com/office/drawing/2014/main" id="{EC0AEAB1-AA3A-4D9E-BC19-07E2C3A574C5}"/>
              </a:ext>
            </a:extLst>
          </p:cNvPr>
          <p:cNvSpPr>
            <a:spLocks noGrp="1"/>
          </p:cNvSpPr>
          <p:nvPr>
            <p:ph idx="1"/>
          </p:nvPr>
        </p:nvSpPr>
        <p:spPr>
          <a:xfrm>
            <a:off x="467544" y="1340768"/>
            <a:ext cx="8229600" cy="4907632"/>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标题 2">
            <a:extLst>
              <a:ext uri="{FF2B5EF4-FFF2-40B4-BE49-F238E27FC236}">
                <a16:creationId xmlns:a16="http://schemas.microsoft.com/office/drawing/2014/main" id="{D1C003E5-6B47-4AF4-B7D7-14AD9806602B}"/>
              </a:ext>
            </a:extLst>
          </p:cNvPr>
          <p:cNvSpPr>
            <a:spLocks noGrp="1"/>
          </p:cNvSpPr>
          <p:nvPr>
            <p:ph type="title"/>
          </p:nvPr>
        </p:nvSpPr>
        <p:spPr>
          <a:xfrm>
            <a:off x="395536" y="341784"/>
            <a:ext cx="7200800" cy="638944"/>
          </a:xfrm>
        </p:spPr>
        <p:txBody>
          <a:bodyPr/>
          <a:lstStyle/>
          <a:p>
            <a:r>
              <a:rPr lang="en-US" dirty="0"/>
              <a:t>B</a:t>
            </a:r>
            <a:r>
              <a:rPr lang="en-US" altLang="zh-CN" dirty="0"/>
              <a:t>ackground Information</a:t>
            </a:r>
            <a:endParaRPr lang="en-US" dirty="0"/>
          </a:p>
        </p:txBody>
      </p:sp>
      <p:pic>
        <p:nvPicPr>
          <p:cNvPr id="7" name="图片 6">
            <a:extLst>
              <a:ext uri="{FF2B5EF4-FFF2-40B4-BE49-F238E27FC236}">
                <a16:creationId xmlns:a16="http://schemas.microsoft.com/office/drawing/2014/main" id="{4D0A37E1-640B-4919-94C2-112D021DB5ED}"/>
              </a:ext>
            </a:extLst>
          </p:cNvPr>
          <p:cNvPicPr>
            <a:picLocks noChangeAspect="1"/>
          </p:cNvPicPr>
          <p:nvPr/>
        </p:nvPicPr>
        <p:blipFill>
          <a:blip r:embed="rId2"/>
          <a:stretch>
            <a:fillRect/>
          </a:stretch>
        </p:blipFill>
        <p:spPr>
          <a:xfrm>
            <a:off x="1668958" y="1229722"/>
            <a:ext cx="5927378" cy="2766514"/>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8E03598-ADD6-4D5C-A903-E9BC84187677}"/>
                  </a:ext>
                </a:extLst>
              </p:cNvPr>
              <p:cNvSpPr txBox="1"/>
              <p:nvPr/>
            </p:nvSpPr>
            <p:spPr>
              <a:xfrm>
                <a:off x="3491880" y="4725144"/>
                <a:ext cx="1800200" cy="101111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𝐹𝐿</m:t>
                          </m:r>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m:rPr>
                              <m:sty m:val="p"/>
                            </m:rP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Δ</m:t>
                          </m:r>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m:t>
                          </m:r>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文本框 39">
                <a:extLst>
                  <a:ext uri="{FF2B5EF4-FFF2-40B4-BE49-F238E27FC236}">
                    <a16:creationId xmlns:a16="http://schemas.microsoft.com/office/drawing/2014/main" id="{B8E03598-ADD6-4D5C-A903-E9BC84187677}"/>
                  </a:ext>
                </a:extLst>
              </p:cNvPr>
              <p:cNvSpPr txBox="1">
                <a:spLocks noRot="1" noChangeAspect="1" noMove="1" noResize="1" noEditPoints="1" noAdjustHandles="1" noChangeArrowheads="1" noChangeShapeType="1" noTextEdit="1"/>
              </p:cNvSpPr>
              <p:nvPr/>
            </p:nvSpPr>
            <p:spPr>
              <a:xfrm>
                <a:off x="3491880" y="4725144"/>
                <a:ext cx="1800200" cy="1011111"/>
              </a:xfrm>
              <a:prstGeom prst="rect">
                <a:avLst/>
              </a:prstGeom>
              <a:blipFill>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3" name="文本框 42">
            <a:extLst>
              <a:ext uri="{FF2B5EF4-FFF2-40B4-BE49-F238E27FC236}">
                <a16:creationId xmlns:a16="http://schemas.microsoft.com/office/drawing/2014/main" id="{228B5627-A89E-4B8A-944E-83A55605CB66}"/>
              </a:ext>
            </a:extLst>
          </p:cNvPr>
          <p:cNvSpPr txBox="1"/>
          <p:nvPr/>
        </p:nvSpPr>
        <p:spPr>
          <a:xfrm>
            <a:off x="1172283" y="4969089"/>
            <a:ext cx="1678906" cy="52322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Stiffness</a:t>
            </a:r>
          </a:p>
        </p:txBody>
      </p:sp>
      <p:sp>
        <p:nvSpPr>
          <p:cNvPr id="44" name="文本框 43">
            <a:extLst>
              <a:ext uri="{FF2B5EF4-FFF2-40B4-BE49-F238E27FC236}">
                <a16:creationId xmlns:a16="http://schemas.microsoft.com/office/drawing/2014/main" id="{6C10745B-1FD1-4703-86C1-342DFE0545F0}"/>
              </a:ext>
            </a:extLst>
          </p:cNvPr>
          <p:cNvSpPr txBox="1"/>
          <p:nvPr/>
        </p:nvSpPr>
        <p:spPr>
          <a:xfrm>
            <a:off x="5992777" y="5474645"/>
            <a:ext cx="1678906" cy="52322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Design</a:t>
            </a:r>
          </a:p>
        </p:txBody>
      </p:sp>
      <p:sp>
        <p:nvSpPr>
          <p:cNvPr id="45" name="文本框 44">
            <a:extLst>
              <a:ext uri="{FF2B5EF4-FFF2-40B4-BE49-F238E27FC236}">
                <a16:creationId xmlns:a16="http://schemas.microsoft.com/office/drawing/2014/main" id="{2FCF6FF5-242F-4624-B2CE-B3C0E78F3C70}"/>
              </a:ext>
            </a:extLst>
          </p:cNvPr>
          <p:cNvSpPr txBox="1"/>
          <p:nvPr/>
        </p:nvSpPr>
        <p:spPr>
          <a:xfrm>
            <a:off x="5992737" y="4591385"/>
            <a:ext cx="1678906" cy="52322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Analysis</a:t>
            </a:r>
          </a:p>
        </p:txBody>
      </p:sp>
      <p:cxnSp>
        <p:nvCxnSpPr>
          <p:cNvPr id="47" name="直接连接符 46">
            <a:extLst>
              <a:ext uri="{FF2B5EF4-FFF2-40B4-BE49-F238E27FC236}">
                <a16:creationId xmlns:a16="http://schemas.microsoft.com/office/drawing/2014/main" id="{425F533F-4FF2-4FF1-8314-F08657DD4564}"/>
              </a:ext>
            </a:extLst>
          </p:cNvPr>
          <p:cNvCxnSpPr>
            <a:stCxn id="40" idx="1"/>
            <a:endCxn id="43" idx="3"/>
          </p:cNvCxnSpPr>
          <p:nvPr/>
        </p:nvCxnSpPr>
        <p:spPr>
          <a:xfrm flipH="1" flipV="1">
            <a:off x="2851189" y="5230699"/>
            <a:ext cx="640691" cy="1"/>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C7339FB2-EAA8-428A-82AE-559437DF617F}"/>
              </a:ext>
            </a:extLst>
          </p:cNvPr>
          <p:cNvCxnSpPr>
            <a:cxnSpLocks/>
            <a:stCxn id="45" idx="1"/>
          </p:cNvCxnSpPr>
          <p:nvPr/>
        </p:nvCxnSpPr>
        <p:spPr>
          <a:xfrm flipH="1">
            <a:off x="5292080" y="4852995"/>
            <a:ext cx="700657" cy="109505"/>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1932A803-747B-4CE6-AF2C-55B07C4355D0}"/>
              </a:ext>
            </a:extLst>
          </p:cNvPr>
          <p:cNvCxnSpPr>
            <a:cxnSpLocks/>
            <a:stCxn id="44" idx="1"/>
          </p:cNvCxnSpPr>
          <p:nvPr/>
        </p:nvCxnSpPr>
        <p:spPr>
          <a:xfrm flipH="1" flipV="1">
            <a:off x="5292080" y="5459300"/>
            <a:ext cx="700697" cy="276955"/>
          </a:xfrm>
          <a:prstGeom prst="line">
            <a:avLst/>
          </a:prstGeom>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5B18937D-5EF6-49BA-A6B6-7B08C99B0E40}"/>
              </a:ext>
            </a:extLst>
          </p:cNvPr>
          <p:cNvSpPr txBox="1"/>
          <p:nvPr/>
        </p:nvSpPr>
        <p:spPr>
          <a:xfrm>
            <a:off x="0" y="6091568"/>
            <a:ext cx="6309360" cy="307777"/>
          </a:xfrm>
          <a:prstGeom prst="rect">
            <a:avLst/>
          </a:prstGeom>
          <a:noFill/>
        </p:spPr>
        <p:txBody>
          <a:bodyPr wrap="square" rtlCol="0">
            <a:spAutoFit/>
          </a:bodyPr>
          <a:lstStyle/>
          <a:p>
            <a:r>
              <a:rPr lang="en-US" sz="1400" dirty="0">
                <a:solidFill>
                  <a:schemeClr val="bg1">
                    <a:lumMod val="65000"/>
                  </a:schemeClr>
                </a:solidFill>
              </a:rPr>
              <a:t>F</a:t>
            </a:r>
            <a:r>
              <a:rPr lang="en-US" altLang="zh-CN" sz="1400" dirty="0">
                <a:solidFill>
                  <a:schemeClr val="bg1">
                    <a:lumMod val="65000"/>
                  </a:schemeClr>
                </a:solidFill>
              </a:rPr>
              <a:t>igure Resource: </a:t>
            </a:r>
            <a:r>
              <a:rPr lang="en-US" sz="1400" dirty="0">
                <a:solidFill>
                  <a:schemeClr val="bg1">
                    <a:lumMod val="65000"/>
                  </a:schemeClr>
                </a:solidFill>
              </a:rPr>
              <a:t>https://www.youtube.com/watch?reload=9&amp;v=2SRMq0pzTgI</a:t>
            </a:r>
          </a:p>
        </p:txBody>
      </p:sp>
    </p:spTree>
    <p:extLst>
      <p:ext uri="{BB962C8B-B14F-4D97-AF65-F5344CB8AC3E}">
        <p14:creationId xmlns:p14="http://schemas.microsoft.com/office/powerpoint/2010/main" val="23063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EB940D0-07E4-4273-AE4A-36B698E9106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𝐾𝑡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e>
                      </m:func>
                    </m:oMath>
                  </m:oMathPara>
                </a14:m>
                <a:endParaRPr lang="en-US" dirty="0"/>
              </a:p>
            </p:txBody>
          </p:sp>
        </mc:Choice>
        <mc:Fallback xmlns="">
          <p:sp>
            <p:nvSpPr>
              <p:cNvPr id="2" name="内容占位符 1">
                <a:extLst>
                  <a:ext uri="{FF2B5EF4-FFF2-40B4-BE49-F238E27FC236}">
                    <a16:creationId xmlns:a16="http://schemas.microsoft.com/office/drawing/2014/main" id="{9EB940D0-07E4-4273-AE4A-36B698E91064}"/>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
        <p:nvSpPr>
          <p:cNvPr id="3" name="标题 2">
            <a:extLst>
              <a:ext uri="{FF2B5EF4-FFF2-40B4-BE49-F238E27FC236}">
                <a16:creationId xmlns:a16="http://schemas.microsoft.com/office/drawing/2014/main" id="{FB0A1EC8-5471-4195-87C6-E55CAEA02237}"/>
              </a:ext>
            </a:extLst>
          </p:cNvPr>
          <p:cNvSpPr>
            <a:spLocks noGrp="1"/>
          </p:cNvSpPr>
          <p:nvPr>
            <p:ph type="title"/>
          </p:nvPr>
        </p:nvSpPr>
        <p:spPr/>
        <p:txBody>
          <a:bodyPr/>
          <a:lstStyle/>
          <a:p>
            <a:r>
              <a:rPr lang="en-US" dirty="0"/>
              <a:t>Beam Vibration</a:t>
            </a:r>
          </a:p>
        </p:txBody>
      </p:sp>
      <p:sp>
        <p:nvSpPr>
          <p:cNvPr id="4" name="灯片编号占位符 3">
            <a:extLst>
              <a:ext uri="{FF2B5EF4-FFF2-40B4-BE49-F238E27FC236}">
                <a16:creationId xmlns:a16="http://schemas.microsoft.com/office/drawing/2014/main" id="{71AE7FDC-B195-4CFA-B799-8BB8DB638FD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pic>
        <p:nvPicPr>
          <p:cNvPr id="5" name="simulation">
            <a:hlinkClick r:id="" action="ppaction://media"/>
            <a:extLst>
              <a:ext uri="{FF2B5EF4-FFF2-40B4-BE49-F238E27FC236}">
                <a16:creationId xmlns:a16="http://schemas.microsoft.com/office/drawing/2014/main" id="{2A4FF05B-1667-4CB1-96B6-3BDD305398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3668" y="1898830"/>
            <a:ext cx="5976664" cy="4482498"/>
          </a:xfrm>
          <a:prstGeom prst="rect">
            <a:avLst/>
          </a:prstGeom>
        </p:spPr>
      </p:pic>
    </p:spTree>
    <p:extLst>
      <p:ext uri="{BB962C8B-B14F-4D97-AF65-F5344CB8AC3E}">
        <p14:creationId xmlns:p14="http://schemas.microsoft.com/office/powerpoint/2010/main" val="12805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2C2B47-89A6-46D1-B60D-4AA2973038D4}"/>
              </a:ext>
            </a:extLst>
          </p:cNvPr>
          <p:cNvSpPr>
            <a:spLocks noGrp="1"/>
          </p:cNvSpPr>
          <p:nvPr>
            <p:ph type="title"/>
          </p:nvPr>
        </p:nvSpPr>
        <p:spPr/>
        <p:txBody>
          <a:bodyPr/>
          <a:lstStyle/>
          <a:p>
            <a:r>
              <a:rPr lang="en-US" dirty="0"/>
              <a:t>Old Method</a:t>
            </a:r>
          </a:p>
        </p:txBody>
      </p:sp>
      <p:sp>
        <p:nvSpPr>
          <p:cNvPr id="4" name="灯片编号占位符 3">
            <a:extLst>
              <a:ext uri="{FF2B5EF4-FFF2-40B4-BE49-F238E27FC236}">
                <a16:creationId xmlns:a16="http://schemas.microsoft.com/office/drawing/2014/main" id="{88F7F7A1-5841-43EE-B47B-00B7BD95E4E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Chevron 54">
            <a:extLst>
              <a:ext uri="{FF2B5EF4-FFF2-40B4-BE49-F238E27FC236}">
                <a16:creationId xmlns:a16="http://schemas.microsoft.com/office/drawing/2014/main" id="{E289253B-B024-4034-9C74-CCA15BD14C2F}"/>
              </a:ext>
            </a:extLst>
          </p:cNvPr>
          <p:cNvSpPr/>
          <p:nvPr/>
        </p:nvSpPr>
        <p:spPr bwMode="auto">
          <a:xfrm>
            <a:off x="2702239" y="1658559"/>
            <a:ext cx="720080" cy="1183779"/>
          </a:xfrm>
          <a:prstGeom prst="chevron">
            <a:avLst>
              <a:gd name="adj" fmla="val 62310"/>
            </a:avLst>
          </a:prstGeom>
          <a:solidFill>
            <a:srgbClr val="FFCF05"/>
          </a:solidFill>
          <a:effectLst>
            <a:outerShdw blurRad="50800" dist="38100" dir="2700000" algn="tl" rotWithShape="0">
              <a:prstClr val="black">
                <a:alpha val="40000"/>
              </a:prst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 name="文本框 5">
            <a:extLst>
              <a:ext uri="{FF2B5EF4-FFF2-40B4-BE49-F238E27FC236}">
                <a16:creationId xmlns:a16="http://schemas.microsoft.com/office/drawing/2014/main" id="{D647C4D1-D3A2-4C59-A5F5-8044584EB234}"/>
              </a:ext>
            </a:extLst>
          </p:cNvPr>
          <p:cNvSpPr txBox="1"/>
          <p:nvPr/>
        </p:nvSpPr>
        <p:spPr>
          <a:xfrm>
            <a:off x="361979" y="1988839"/>
            <a:ext cx="23042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Displacement</a:t>
            </a:r>
          </a:p>
        </p:txBody>
      </p:sp>
      <p:sp>
        <p:nvSpPr>
          <p:cNvPr id="7" name="Chevron 54">
            <a:extLst>
              <a:ext uri="{FF2B5EF4-FFF2-40B4-BE49-F238E27FC236}">
                <a16:creationId xmlns:a16="http://schemas.microsoft.com/office/drawing/2014/main" id="{A5D243E5-E4A9-4A3A-8F3F-29AAF9AAA0AC}"/>
              </a:ext>
            </a:extLst>
          </p:cNvPr>
          <p:cNvSpPr/>
          <p:nvPr/>
        </p:nvSpPr>
        <p:spPr bwMode="auto">
          <a:xfrm>
            <a:off x="5798583" y="1658559"/>
            <a:ext cx="720080" cy="1183779"/>
          </a:xfrm>
          <a:prstGeom prst="chevron">
            <a:avLst>
              <a:gd name="adj" fmla="val 62310"/>
            </a:avLst>
          </a:prstGeom>
          <a:solidFill>
            <a:srgbClr val="FFCF05"/>
          </a:solidFill>
          <a:effectLst>
            <a:outerShdw blurRad="50800" dist="38100" dir="2700000" algn="tl" rotWithShape="0">
              <a:prstClr val="black">
                <a:alpha val="40000"/>
              </a:prst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文本框 7">
            <a:extLst>
              <a:ext uri="{FF2B5EF4-FFF2-40B4-BE49-F238E27FC236}">
                <a16:creationId xmlns:a16="http://schemas.microsoft.com/office/drawing/2014/main" id="{A0EAF3C5-16CD-4829-AD34-1125C89F898B}"/>
              </a:ext>
            </a:extLst>
          </p:cNvPr>
          <p:cNvSpPr txBox="1"/>
          <p:nvPr/>
        </p:nvSpPr>
        <p:spPr>
          <a:xfrm>
            <a:off x="6554667" y="1988839"/>
            <a:ext cx="23042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Voltage</a:t>
            </a:r>
          </a:p>
        </p:txBody>
      </p:sp>
      <p:sp>
        <p:nvSpPr>
          <p:cNvPr id="9" name="文本框 8">
            <a:extLst>
              <a:ext uri="{FF2B5EF4-FFF2-40B4-BE49-F238E27FC236}">
                <a16:creationId xmlns:a16="http://schemas.microsoft.com/office/drawing/2014/main" id="{7753FD73-34AC-4A95-900F-1E838427EDD9}"/>
              </a:ext>
            </a:extLst>
          </p:cNvPr>
          <p:cNvSpPr txBox="1"/>
          <p:nvPr/>
        </p:nvSpPr>
        <p:spPr>
          <a:xfrm>
            <a:off x="3458323" y="1988839"/>
            <a:ext cx="23042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Resistance</a:t>
            </a:r>
          </a:p>
        </p:txBody>
      </p:sp>
      <p:sp>
        <p:nvSpPr>
          <p:cNvPr id="10" name="对话气泡: 圆角矩形 9">
            <a:extLst>
              <a:ext uri="{FF2B5EF4-FFF2-40B4-BE49-F238E27FC236}">
                <a16:creationId xmlns:a16="http://schemas.microsoft.com/office/drawing/2014/main" id="{717291EC-40E1-4440-8364-743091CA7EA6}"/>
              </a:ext>
            </a:extLst>
          </p:cNvPr>
          <p:cNvSpPr/>
          <p:nvPr/>
        </p:nvSpPr>
        <p:spPr>
          <a:xfrm>
            <a:off x="1475656" y="3429000"/>
            <a:ext cx="2573062" cy="1584175"/>
          </a:xfrm>
          <a:prstGeom prst="wedgeRoundRectCallout">
            <a:avLst>
              <a:gd name="adj1" fmla="val 2715"/>
              <a:gd name="adj2" fmla="val -62937"/>
              <a:gd name="adj3" fmla="val 16667"/>
            </a:avLst>
          </a:prstGeom>
          <a:solidFill>
            <a:srgbClr val="002C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Strain Gauge</a:t>
            </a:r>
          </a:p>
        </p:txBody>
      </p:sp>
      <p:sp>
        <p:nvSpPr>
          <p:cNvPr id="11" name="对话气泡: 圆角矩形 10">
            <a:extLst>
              <a:ext uri="{FF2B5EF4-FFF2-40B4-BE49-F238E27FC236}">
                <a16:creationId xmlns:a16="http://schemas.microsoft.com/office/drawing/2014/main" id="{C15D9158-0A85-4050-B6A3-2430F0982F16}"/>
              </a:ext>
            </a:extLst>
          </p:cNvPr>
          <p:cNvSpPr/>
          <p:nvPr/>
        </p:nvSpPr>
        <p:spPr>
          <a:xfrm>
            <a:off x="4735242" y="3433568"/>
            <a:ext cx="2573062" cy="1579607"/>
          </a:xfrm>
          <a:prstGeom prst="wedgeRoundRectCallout">
            <a:avLst>
              <a:gd name="adj1" fmla="val 2715"/>
              <a:gd name="adj2" fmla="val -62937"/>
              <a:gd name="adj3" fmla="val 16667"/>
            </a:avLst>
          </a:prstGeom>
          <a:solidFill>
            <a:srgbClr val="002C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Wheatstone Bridge Circuit</a:t>
            </a:r>
          </a:p>
        </p:txBody>
      </p:sp>
      <p:sp>
        <p:nvSpPr>
          <p:cNvPr id="12" name="文本框 11">
            <a:extLst>
              <a:ext uri="{FF2B5EF4-FFF2-40B4-BE49-F238E27FC236}">
                <a16:creationId xmlns:a16="http://schemas.microsoft.com/office/drawing/2014/main" id="{5F0BA34C-F5D3-450A-9757-E60E3C04C081}"/>
              </a:ext>
            </a:extLst>
          </p:cNvPr>
          <p:cNvSpPr txBox="1"/>
          <p:nvPr/>
        </p:nvSpPr>
        <p:spPr>
          <a:xfrm>
            <a:off x="1439652" y="5290610"/>
            <a:ext cx="626469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Linear Transformation</a:t>
            </a:r>
          </a:p>
        </p:txBody>
      </p:sp>
    </p:spTree>
    <p:extLst>
      <p:ext uri="{BB962C8B-B14F-4D97-AF65-F5344CB8AC3E}">
        <p14:creationId xmlns:p14="http://schemas.microsoft.com/office/powerpoint/2010/main" val="37180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3685EBF-659C-47F1-9AAE-8B8882F7E537}"/>
                  </a:ext>
                </a:extLst>
              </p:cNvPr>
              <p:cNvSpPr>
                <a:spLocks noGrp="1"/>
              </p:cNvSpPr>
              <p:nvPr>
                <p:ph idx="1"/>
              </p:nvPr>
            </p:nvSpPr>
            <p:spPr/>
            <p:txBody>
              <a:bodyPr/>
              <a:lstStyle/>
              <a:p>
                <a:r>
                  <a:rPr lang="en-US" dirty="0"/>
                  <a:t>Expected voltage output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𝐴</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𝐾𝑡</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e>
                      </m:func>
                    </m:oMath>
                  </m:oMathPara>
                </a14:m>
                <a:endParaRPr lang="en-US" dirty="0"/>
              </a:p>
              <a:p>
                <a:pPr marL="0" indent="0">
                  <a:buNone/>
                </a:pPr>
                <a:endParaRPr lang="en-US" dirty="0"/>
              </a:p>
            </p:txBody>
          </p:sp>
        </mc:Choice>
        <mc:Fallback xmlns="">
          <p:sp>
            <p:nvSpPr>
              <p:cNvPr id="2" name="内容占位符 1">
                <a:extLst>
                  <a:ext uri="{FF2B5EF4-FFF2-40B4-BE49-F238E27FC236}">
                    <a16:creationId xmlns:a16="http://schemas.microsoft.com/office/drawing/2014/main" id="{E3685EBF-659C-47F1-9AAE-8B8882F7E537}"/>
                  </a:ext>
                </a:extLst>
              </p:cNvPr>
              <p:cNvSpPr>
                <a:spLocks noGrp="1" noRot="1" noChangeAspect="1" noMove="1" noResize="1" noEditPoints="1" noAdjustHandles="1" noChangeArrowheads="1" noChangeShapeType="1" noTextEdit="1"/>
              </p:cNvSpPr>
              <p:nvPr>
                <p:ph idx="1"/>
              </p:nvPr>
            </p:nvSpPr>
            <p:spPr>
              <a:blipFill>
                <a:blip r:embed="rId2"/>
                <a:stretch>
                  <a:fillRect l="-593" t="-1615"/>
                </a:stretch>
              </a:blipFill>
            </p:spPr>
            <p:txBody>
              <a:bodyPr/>
              <a:lstStyle/>
              <a:p>
                <a:r>
                  <a:rPr lang="en-US">
                    <a:noFill/>
                  </a:rPr>
                  <a:t> </a:t>
                </a:r>
              </a:p>
            </p:txBody>
          </p:sp>
        </mc:Fallback>
      </mc:AlternateContent>
      <p:sp>
        <p:nvSpPr>
          <p:cNvPr id="3" name="标题 2">
            <a:extLst>
              <a:ext uri="{FF2B5EF4-FFF2-40B4-BE49-F238E27FC236}">
                <a16:creationId xmlns:a16="http://schemas.microsoft.com/office/drawing/2014/main" id="{7F1F0EC7-C38A-4A7C-B66D-61ECE38754F5}"/>
              </a:ext>
            </a:extLst>
          </p:cNvPr>
          <p:cNvSpPr>
            <a:spLocks noGrp="1"/>
          </p:cNvSpPr>
          <p:nvPr>
            <p:ph type="title"/>
          </p:nvPr>
        </p:nvSpPr>
        <p:spPr/>
        <p:txBody>
          <a:bodyPr/>
          <a:lstStyle/>
          <a:p>
            <a:r>
              <a:rPr lang="en-US" dirty="0"/>
              <a:t>Old Method</a:t>
            </a:r>
          </a:p>
        </p:txBody>
      </p:sp>
      <p:sp>
        <p:nvSpPr>
          <p:cNvPr id="4" name="灯片编号占位符 3">
            <a:extLst>
              <a:ext uri="{FF2B5EF4-FFF2-40B4-BE49-F238E27FC236}">
                <a16:creationId xmlns:a16="http://schemas.microsoft.com/office/drawing/2014/main" id="{6236D271-6C3F-43B0-9886-C61135C568A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pic>
        <p:nvPicPr>
          <p:cNvPr id="5" name="图片 4" descr="图片包含 地图, 文字&#10;&#10;描述已自动生成">
            <a:extLst>
              <a:ext uri="{FF2B5EF4-FFF2-40B4-BE49-F238E27FC236}">
                <a16:creationId xmlns:a16="http://schemas.microsoft.com/office/drawing/2014/main" id="{F979048D-86AD-43E8-BD40-0C4DBBC8D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564904"/>
            <a:ext cx="4911328" cy="3683496"/>
          </a:xfrm>
          <a:prstGeom prst="rect">
            <a:avLst/>
          </a:prstGeom>
        </p:spPr>
      </p:pic>
      <p:cxnSp>
        <p:nvCxnSpPr>
          <p:cNvPr id="7" name="直接连接符 6">
            <a:extLst>
              <a:ext uri="{FF2B5EF4-FFF2-40B4-BE49-F238E27FC236}">
                <a16:creationId xmlns:a16="http://schemas.microsoft.com/office/drawing/2014/main" id="{0AF687C0-24BA-4B5F-AD87-4B1992608572}"/>
              </a:ext>
            </a:extLst>
          </p:cNvPr>
          <p:cNvCxnSpPr>
            <a:cxnSpLocks/>
            <a:endCxn id="9" idx="1"/>
          </p:cNvCxnSpPr>
          <p:nvPr/>
        </p:nvCxnSpPr>
        <p:spPr>
          <a:xfrm>
            <a:off x="2483768" y="3546594"/>
            <a:ext cx="2952328"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52FC205-1EC9-44F2-A9C9-368233B94C17}"/>
                  </a:ext>
                </a:extLst>
              </p:cNvPr>
              <p:cNvSpPr txBox="1"/>
              <p:nvPr/>
            </p:nvSpPr>
            <p:spPr>
              <a:xfrm>
                <a:off x="5436096" y="3284984"/>
                <a:ext cx="20882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𝐾𝑡</m:t>
                          </m:r>
                        </m:sup>
                      </m:sSup>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文本框 8">
                <a:extLst>
                  <a:ext uri="{FF2B5EF4-FFF2-40B4-BE49-F238E27FC236}">
                    <a16:creationId xmlns:a16="http://schemas.microsoft.com/office/drawing/2014/main" id="{252FC205-1EC9-44F2-A9C9-368233B94C17}"/>
                  </a:ext>
                </a:extLst>
              </p:cNvPr>
              <p:cNvSpPr txBox="1">
                <a:spLocks noRot="1" noChangeAspect="1" noMove="1" noResize="1" noEditPoints="1" noAdjustHandles="1" noChangeArrowheads="1" noChangeShapeType="1" noTextEdit="1"/>
              </p:cNvSpPr>
              <p:nvPr/>
            </p:nvSpPr>
            <p:spPr>
              <a:xfrm>
                <a:off x="5436096" y="3284984"/>
                <a:ext cx="2088232" cy="523220"/>
              </a:xfrm>
              <a:prstGeom prst="rect">
                <a:avLst/>
              </a:prstGeom>
              <a:blipFill>
                <a:blip r:embed="rId4"/>
                <a:stretch>
                  <a:fillRect/>
                </a:stretch>
              </a:blipFill>
            </p:spPr>
            <p:txBody>
              <a:bodyPr/>
              <a:lstStyle/>
              <a:p>
                <a:r>
                  <a:rPr lang="en-US">
                    <a:noFill/>
                  </a:rPr>
                  <a:t> </a:t>
                </a:r>
              </a:p>
            </p:txBody>
          </p:sp>
        </mc:Fallback>
      </mc:AlternateContent>
      <p:sp>
        <p:nvSpPr>
          <p:cNvPr id="13" name="文本框 12">
            <a:extLst>
              <a:ext uri="{FF2B5EF4-FFF2-40B4-BE49-F238E27FC236}">
                <a16:creationId xmlns:a16="http://schemas.microsoft.com/office/drawing/2014/main" id="{C1AD3BEB-FC2B-4D09-B63F-F08CA127CC2B}"/>
              </a:ext>
            </a:extLst>
          </p:cNvPr>
          <p:cNvSpPr txBox="1"/>
          <p:nvPr/>
        </p:nvSpPr>
        <p:spPr>
          <a:xfrm>
            <a:off x="4499992" y="3789040"/>
            <a:ext cx="39604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Curve Fitting!</a:t>
            </a:r>
          </a:p>
        </p:txBody>
      </p:sp>
    </p:spTree>
    <p:extLst>
      <p:ext uri="{BB962C8B-B14F-4D97-AF65-F5344CB8AC3E}">
        <p14:creationId xmlns:p14="http://schemas.microsoft.com/office/powerpoint/2010/main" val="245126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A8B3BB-166E-4FE5-9974-4B94480D007B}"/>
              </a:ext>
            </a:extLst>
          </p:cNvPr>
          <p:cNvSpPr>
            <a:spLocks noGrp="1"/>
          </p:cNvSpPr>
          <p:nvPr>
            <p:ph type="title"/>
          </p:nvPr>
        </p:nvSpPr>
        <p:spPr/>
        <p:txBody>
          <a:bodyPr/>
          <a:lstStyle/>
          <a:p>
            <a:r>
              <a:rPr lang="en-US" dirty="0"/>
              <a:t>Old Method</a:t>
            </a:r>
          </a:p>
        </p:txBody>
      </p:sp>
      <p:sp>
        <p:nvSpPr>
          <p:cNvPr id="4" name="灯片编号占位符 3">
            <a:extLst>
              <a:ext uri="{FF2B5EF4-FFF2-40B4-BE49-F238E27FC236}">
                <a16:creationId xmlns:a16="http://schemas.microsoft.com/office/drawing/2014/main" id="{50869B6C-C16A-4DC5-9FE5-555384A86C1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B389F58-C7F8-489B-81DA-5BF5F8A0D689}"/>
              </a:ext>
            </a:extLst>
          </p:cNvPr>
          <p:cNvSpPr txBox="1"/>
          <p:nvPr/>
        </p:nvSpPr>
        <p:spPr>
          <a:xfrm>
            <a:off x="3076611" y="1851645"/>
            <a:ext cx="2990779" cy="31547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t>
            </a:r>
          </a:p>
        </p:txBody>
      </p:sp>
      <p:pic>
        <p:nvPicPr>
          <p:cNvPr id="8" name="图片 7">
            <a:extLst>
              <a:ext uri="{FF2B5EF4-FFF2-40B4-BE49-F238E27FC236}">
                <a16:creationId xmlns:a16="http://schemas.microsoft.com/office/drawing/2014/main" id="{286C0EF9-ABE8-4583-AA3A-883A0261DDE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630" y="1700808"/>
            <a:ext cx="7530741" cy="3960440"/>
          </a:xfrm>
          <a:prstGeom prst="rect">
            <a:avLst/>
          </a:prstGeom>
          <a:noFill/>
          <a:ln>
            <a:noFill/>
          </a:ln>
        </p:spPr>
      </p:pic>
    </p:spTree>
    <p:extLst>
      <p:ext uri="{BB962C8B-B14F-4D97-AF65-F5344CB8AC3E}">
        <p14:creationId xmlns:p14="http://schemas.microsoft.com/office/powerpoint/2010/main" val="393977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56BDF7-AF61-46DC-B152-E4049EDDB6E9}"/>
              </a:ext>
            </a:extLst>
          </p:cNvPr>
          <p:cNvSpPr>
            <a:spLocks noGrp="1"/>
          </p:cNvSpPr>
          <p:nvPr>
            <p:ph type="title"/>
          </p:nvPr>
        </p:nvSpPr>
        <p:spPr/>
        <p:txBody>
          <a:bodyPr/>
          <a:lstStyle/>
          <a:p>
            <a:r>
              <a:rPr lang="en-US" dirty="0"/>
              <a:t>New Method</a:t>
            </a:r>
          </a:p>
        </p:txBody>
      </p:sp>
      <p:sp>
        <p:nvSpPr>
          <p:cNvPr id="4" name="灯片编号占位符 3">
            <a:extLst>
              <a:ext uri="{FF2B5EF4-FFF2-40B4-BE49-F238E27FC236}">
                <a16:creationId xmlns:a16="http://schemas.microsoft.com/office/drawing/2014/main" id="{F430BC15-01CC-4948-91E6-948E84ECA78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Chevron 54">
            <a:extLst>
              <a:ext uri="{FF2B5EF4-FFF2-40B4-BE49-F238E27FC236}">
                <a16:creationId xmlns:a16="http://schemas.microsoft.com/office/drawing/2014/main" id="{B1719CE0-44A3-4651-803B-0EEFC6751D3D}"/>
              </a:ext>
            </a:extLst>
          </p:cNvPr>
          <p:cNvSpPr/>
          <p:nvPr/>
        </p:nvSpPr>
        <p:spPr bwMode="auto">
          <a:xfrm>
            <a:off x="4103948" y="1514544"/>
            <a:ext cx="720080" cy="1183779"/>
          </a:xfrm>
          <a:prstGeom prst="chevron">
            <a:avLst>
              <a:gd name="adj" fmla="val 62310"/>
            </a:avLst>
          </a:prstGeom>
          <a:solidFill>
            <a:srgbClr val="FFCF05"/>
          </a:solidFill>
          <a:effectLst>
            <a:outerShdw blurRad="50800" dist="38100" dir="2700000" algn="tl" rotWithShape="0">
              <a:prstClr val="black">
                <a:alpha val="40000"/>
              </a:prst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 name="文本框 5">
            <a:extLst>
              <a:ext uri="{FF2B5EF4-FFF2-40B4-BE49-F238E27FC236}">
                <a16:creationId xmlns:a16="http://schemas.microsoft.com/office/drawing/2014/main" id="{971CE7B7-B691-4594-894D-B3752DE69921}"/>
              </a:ext>
            </a:extLst>
          </p:cNvPr>
          <p:cNvSpPr txBox="1"/>
          <p:nvPr/>
        </p:nvSpPr>
        <p:spPr>
          <a:xfrm>
            <a:off x="755576" y="1844824"/>
            <a:ext cx="28803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Displacement</a:t>
            </a:r>
          </a:p>
        </p:txBody>
      </p:sp>
      <p:sp>
        <p:nvSpPr>
          <p:cNvPr id="7" name="文本框 6">
            <a:extLst>
              <a:ext uri="{FF2B5EF4-FFF2-40B4-BE49-F238E27FC236}">
                <a16:creationId xmlns:a16="http://schemas.microsoft.com/office/drawing/2014/main" id="{15DD9EC4-F853-4037-9510-34125E1B0D11}"/>
              </a:ext>
            </a:extLst>
          </p:cNvPr>
          <p:cNvSpPr txBox="1"/>
          <p:nvPr/>
        </p:nvSpPr>
        <p:spPr>
          <a:xfrm>
            <a:off x="5580112" y="1844823"/>
            <a:ext cx="25202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Acceleration</a:t>
            </a:r>
          </a:p>
        </p:txBody>
      </p:sp>
      <p:sp>
        <p:nvSpPr>
          <p:cNvPr id="8" name="对话气泡: 圆角矩形 7">
            <a:extLst>
              <a:ext uri="{FF2B5EF4-FFF2-40B4-BE49-F238E27FC236}">
                <a16:creationId xmlns:a16="http://schemas.microsoft.com/office/drawing/2014/main" id="{6ED1BAF3-4522-43D2-B310-15E796CA1367}"/>
              </a:ext>
            </a:extLst>
          </p:cNvPr>
          <p:cNvSpPr/>
          <p:nvPr/>
        </p:nvSpPr>
        <p:spPr>
          <a:xfrm>
            <a:off x="3007050" y="3253332"/>
            <a:ext cx="2573062" cy="1183780"/>
          </a:xfrm>
          <a:prstGeom prst="wedgeRoundRectCallout">
            <a:avLst>
              <a:gd name="adj1" fmla="val 2715"/>
              <a:gd name="adj2" fmla="val -62937"/>
              <a:gd name="adj3" fmla="val 16667"/>
            </a:avLst>
          </a:prstGeom>
          <a:solidFill>
            <a:srgbClr val="002C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Accelerometer</a:t>
            </a:r>
          </a:p>
        </p:txBody>
      </p:sp>
      <p:sp>
        <p:nvSpPr>
          <p:cNvPr id="9" name="文本框 8">
            <a:extLst>
              <a:ext uri="{FF2B5EF4-FFF2-40B4-BE49-F238E27FC236}">
                <a16:creationId xmlns:a16="http://schemas.microsoft.com/office/drawing/2014/main" id="{AF76B73F-8F54-42FC-BBC2-3DCB0AA44398}"/>
              </a:ext>
            </a:extLst>
          </p:cNvPr>
          <p:cNvSpPr txBox="1"/>
          <p:nvPr/>
        </p:nvSpPr>
        <p:spPr>
          <a:xfrm>
            <a:off x="1439652" y="4809346"/>
            <a:ext cx="626469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Accurate but …</a:t>
            </a:r>
          </a:p>
        </p:txBody>
      </p:sp>
    </p:spTree>
    <p:extLst>
      <p:ext uri="{BB962C8B-B14F-4D97-AF65-F5344CB8AC3E}">
        <p14:creationId xmlns:p14="http://schemas.microsoft.com/office/powerpoint/2010/main" val="41348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TotalTime>
  <Words>601</Words>
  <Application>Microsoft Office PowerPoint</Application>
  <PresentationFormat>On-screen Show (4:3)</PresentationFormat>
  <Paragraphs>220</Paragraphs>
  <Slides>28</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Gill Sans</vt:lpstr>
      <vt:lpstr>Lato</vt:lpstr>
      <vt:lpstr>等线</vt:lpstr>
      <vt:lpstr>Arial</vt:lpstr>
      <vt:lpstr>Calibri</vt:lpstr>
      <vt:lpstr>Cambria Math</vt:lpstr>
      <vt:lpstr>Wingdings</vt:lpstr>
      <vt:lpstr>Office 主题</vt:lpstr>
      <vt:lpstr>Young's Modulus Measurement Based on Accelerometer</vt:lpstr>
      <vt:lpstr>Outline</vt:lpstr>
      <vt:lpstr>Introduction</vt:lpstr>
      <vt:lpstr>Background Information</vt:lpstr>
      <vt:lpstr>Beam Vibration</vt:lpstr>
      <vt:lpstr>Old Method</vt:lpstr>
      <vt:lpstr>Old Method</vt:lpstr>
      <vt:lpstr>Old Method</vt:lpstr>
      <vt:lpstr>New Method</vt:lpstr>
      <vt:lpstr>New Method</vt:lpstr>
      <vt:lpstr>New Method</vt:lpstr>
      <vt:lpstr>New Method</vt:lpstr>
      <vt:lpstr>Problem</vt:lpstr>
      <vt:lpstr>Experiment</vt:lpstr>
      <vt:lpstr>Equipment</vt:lpstr>
      <vt:lpstr>Procedure</vt:lpstr>
      <vt:lpstr>Result</vt:lpstr>
      <vt:lpstr>Discussion</vt:lpstr>
      <vt:lpstr>LabVIEW Recording Error</vt:lpstr>
      <vt:lpstr>Static Gesture of Accelerometer</vt:lpstr>
      <vt:lpstr>Static Gesture of Accelerometer</vt:lpstr>
      <vt:lpstr>Non-linear Damping</vt:lpstr>
      <vt:lpstr>Non-linear Damping</vt:lpstr>
      <vt:lpstr>Non-linear Damping</vt:lpstr>
      <vt:lpstr>Conclusion: Evaluation</vt:lpstr>
      <vt:lpstr>Conclusion: Comparison</vt:lpstr>
      <vt:lpstr>Conclusion: Future Improvement</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and Modeling of Beam Vibration using Accelerometer</dc:title>
  <dc:creator>Yixuan Wang</dc:creator>
  <cp:lastModifiedBy>箫 珏</cp:lastModifiedBy>
  <cp:revision>27</cp:revision>
  <dcterms:created xsi:type="dcterms:W3CDTF">2019-08-04T01:10:02Z</dcterms:created>
  <dcterms:modified xsi:type="dcterms:W3CDTF">2019-08-04T11:39:26Z</dcterms:modified>
</cp:coreProperties>
</file>